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4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5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6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7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8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9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4" r:id="rId2"/>
    <p:sldMasterId id="2147483696" r:id="rId3"/>
    <p:sldMasterId id="2147483698" r:id="rId4"/>
  </p:sldMasterIdLst>
  <p:notesMasterIdLst>
    <p:notesMasterId r:id="rId70"/>
  </p:notesMasterIdLst>
  <p:handoutMasterIdLst>
    <p:handoutMasterId r:id="rId71"/>
  </p:handoutMasterIdLst>
  <p:sldIdLst>
    <p:sldId id="313" r:id="rId5"/>
    <p:sldId id="308" r:id="rId6"/>
    <p:sldId id="311" r:id="rId7"/>
    <p:sldId id="320" r:id="rId8"/>
    <p:sldId id="315" r:id="rId9"/>
    <p:sldId id="327" r:id="rId10"/>
    <p:sldId id="325" r:id="rId11"/>
    <p:sldId id="376" r:id="rId12"/>
    <p:sldId id="326" r:id="rId13"/>
    <p:sldId id="387" r:id="rId14"/>
    <p:sldId id="316" r:id="rId15"/>
    <p:sldId id="402" r:id="rId16"/>
    <p:sldId id="439" r:id="rId17"/>
    <p:sldId id="440" r:id="rId18"/>
    <p:sldId id="441" r:id="rId19"/>
    <p:sldId id="442" r:id="rId20"/>
    <p:sldId id="443" r:id="rId21"/>
    <p:sldId id="444" r:id="rId22"/>
    <p:sldId id="445" r:id="rId23"/>
    <p:sldId id="446" r:id="rId24"/>
    <p:sldId id="401" r:id="rId25"/>
    <p:sldId id="330" r:id="rId26"/>
    <p:sldId id="431" r:id="rId27"/>
    <p:sldId id="334" r:id="rId28"/>
    <p:sldId id="333" r:id="rId29"/>
    <p:sldId id="336" r:id="rId30"/>
    <p:sldId id="335" r:id="rId31"/>
    <p:sldId id="432" r:id="rId32"/>
    <p:sldId id="433" r:id="rId33"/>
    <p:sldId id="342" r:id="rId34"/>
    <p:sldId id="256" r:id="rId35"/>
    <p:sldId id="257" r:id="rId36"/>
    <p:sldId id="258" r:id="rId37"/>
    <p:sldId id="386" r:id="rId38"/>
    <p:sldId id="345" r:id="rId39"/>
    <p:sldId id="355" r:id="rId40"/>
    <p:sldId id="343" r:id="rId41"/>
    <p:sldId id="357" r:id="rId42"/>
    <p:sldId id="344" r:id="rId43"/>
    <p:sldId id="356" r:id="rId44"/>
    <p:sldId id="317" r:id="rId45"/>
    <p:sldId id="391" r:id="rId46"/>
    <p:sldId id="329" r:id="rId47"/>
    <p:sldId id="346" r:id="rId48"/>
    <p:sldId id="396" r:id="rId49"/>
    <p:sldId id="426" r:id="rId50"/>
    <p:sldId id="399" r:id="rId51"/>
    <p:sldId id="400" r:id="rId52"/>
    <p:sldId id="354" r:id="rId53"/>
    <p:sldId id="427" r:id="rId54"/>
    <p:sldId id="436" r:id="rId55"/>
    <p:sldId id="438" r:id="rId56"/>
    <p:sldId id="437" r:id="rId57"/>
    <p:sldId id="428" r:id="rId58"/>
    <p:sldId id="430" r:id="rId59"/>
    <p:sldId id="358" r:id="rId60"/>
    <p:sldId id="385" r:id="rId61"/>
    <p:sldId id="366" r:id="rId62"/>
    <p:sldId id="367" r:id="rId63"/>
    <p:sldId id="359" r:id="rId64"/>
    <p:sldId id="363" r:id="rId65"/>
    <p:sldId id="364" r:id="rId66"/>
    <p:sldId id="365" r:id="rId67"/>
    <p:sldId id="362" r:id="rId68"/>
    <p:sldId id="409" r:id="rId6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5296"/>
    <a:srgbClr val="0D1D84"/>
    <a:srgbClr val="00203F"/>
    <a:srgbClr val="A7B9DE"/>
    <a:srgbClr val="648AB1"/>
    <a:srgbClr val="CECBC6"/>
    <a:srgbClr val="3E5BA4"/>
    <a:srgbClr val="5A6C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779"/>
    <p:restoredTop sz="96327"/>
  </p:normalViewPr>
  <p:slideViewPr>
    <p:cSldViewPr snapToGrid="0">
      <p:cViewPr varScale="1">
        <p:scale>
          <a:sx n="111" d="100"/>
          <a:sy n="111" d="100"/>
        </p:scale>
        <p:origin x="11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29ADCACD-251A-3D11-9138-77AD08FD3B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6EBBB36-0432-2494-7D4D-82D8BD6387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D2E70-53EE-41CE-9581-DAC7B2EBC461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B38AC43-59D9-79C9-4599-6B767D092B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C4CCBC-5CD8-7A3D-AE79-93D825C4EF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E3B05-3289-4335-B83A-8D85511FBBA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75909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5F4E12-59BA-4A4B-8657-332FA8AF2D08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20AA-D3F0-41F5-8E81-7C1196E0A8E0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47598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8CA537-9A42-454E-BF8C-79A07A23730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464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3972A-CC14-4AD8-9ED3-A659A41EC6A7}" type="slidenum">
              <a:rPr lang="fr-BE" smtClean="0"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14497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3972A-CC14-4AD8-9ED3-A659A41EC6A7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67156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3972A-CC14-4AD8-9ED3-A659A41EC6A7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81406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3972A-CC14-4AD8-9ED3-A659A41EC6A7}" type="slidenum">
              <a:rPr lang="fr-BE" smtClean="0"/>
              <a:t>25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29180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3972A-CC14-4AD8-9ED3-A659A41EC6A7}" type="slidenum">
              <a:rPr lang="fr-BE" smtClean="0"/>
              <a:t>26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93617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3972A-CC14-4AD8-9ED3-A659A41EC6A7}" type="slidenum">
              <a:rPr lang="fr-BE" smtClean="0"/>
              <a:t>27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25920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3972A-CC14-4AD8-9ED3-A659A41EC6A7}" type="slidenum">
              <a:rPr lang="fr-BE" smtClean="0"/>
              <a:t>28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13839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D8DF3-DE2A-70F7-817A-264282392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4F59454-3A86-C037-A68D-3B85DA1D15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7C6CBCB-EE87-6CC5-015E-BBDCED9A9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277A14-B35A-2C1A-5408-65C952D2F9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3972A-CC14-4AD8-9ED3-A659A41EC6A7}" type="slidenum">
              <a:rPr lang="fr-BE" smtClean="0"/>
              <a:t>29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38453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3972A-CC14-4AD8-9ED3-A659A41EC6A7}" type="slidenum">
              <a:rPr lang="fr-BE" smtClean="0"/>
              <a:t>30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36412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ANG Peter 9h00 22-oct       </a:t>
            </a:r>
          </a:p>
          <a:p>
            <a:r>
              <a:rPr lang="en-US"/>
              <a:t>NL Raf 9h30 24-oct    </a:t>
            </a:r>
          </a:p>
          <a:p>
            <a:r>
              <a:rPr lang="en-US"/>
              <a:t>ESP Carles 11h00 27-oct   </a:t>
            </a:r>
          </a:p>
          <a:p>
            <a:r>
              <a:rPr lang="en-US"/>
              <a:t>ESP Carles 11h00 17-nov  </a:t>
            </a:r>
          </a:p>
          <a:p>
            <a:r>
              <a:rPr lang="en-US"/>
              <a:t>NL Raf 16h00 25-nov</a:t>
            </a:r>
          </a:p>
          <a:p>
            <a:r>
              <a:rPr lang="en-US"/>
              <a:t>ANG Peter 9h00 26-nov   </a:t>
            </a:r>
          </a:p>
          <a:p>
            <a:r>
              <a:rPr lang="en-US"/>
              <a:t>ANG Peter 9h00 10-déc      </a:t>
            </a:r>
          </a:p>
          <a:p>
            <a:r>
              <a:rPr lang="en-US"/>
              <a:t>ANG Peter 9h00 12-déc    </a:t>
            </a:r>
          </a:p>
          <a:p>
            <a:r>
              <a:rPr lang="en-US"/>
              <a:t>ESP Carles 11h00 15-déc      </a:t>
            </a:r>
          </a:p>
          <a:p>
            <a:r>
              <a:rPr lang="en-US"/>
              <a:t>NL Raf 16h30 17-déc </a:t>
            </a:r>
          </a:p>
          <a:p>
            <a:r>
              <a:rPr lang="en-US"/>
              <a:t>ANG Peter 9h00 7-janv</a:t>
            </a:r>
          </a:p>
          <a:p>
            <a:r>
              <a:rPr lang="en-US"/>
              <a:t>ANG Peter 9h00 14-janv</a:t>
            </a:r>
          </a:p>
          <a:p>
            <a:r>
              <a:rPr lang="en-US"/>
              <a:t>ANG Peter 9h00 21-janv </a:t>
            </a:r>
          </a:p>
          <a:p>
            <a:r>
              <a:rPr lang="en-US"/>
              <a:t>ANG Peter 9h00 2-févr</a:t>
            </a:r>
          </a:p>
          <a:p>
            <a:r>
              <a:rPr lang="en-US"/>
              <a:t>ANG Peter 9h00 4-févr</a:t>
            </a:r>
          </a:p>
          <a:p>
            <a:r>
              <a:rPr lang="en-US"/>
              <a:t>ANG Peter 9h00 9-févr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7733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E836219-5985-76DF-7E79-33B9FCB0C1AB}"/>
              </a:ext>
            </a:extLst>
          </p:cNvPr>
          <p:cNvCxnSpPr/>
          <p:nvPr userDrawn="1"/>
        </p:nvCxnSpPr>
        <p:spPr>
          <a:xfrm>
            <a:off x="1524000" y="3990886"/>
            <a:ext cx="914400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20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FA029-16E6-2267-483F-5C2B12DA7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F4505F-AA58-90F0-7C41-FF085DFC2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47DD6B-8ED9-3CE7-CBAD-3B165C5BB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A50A-B433-5A47-BAA6-0F15DC421DE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18EE9E-951E-01D6-AAEE-67C5017B8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2A4E08-61AA-DFD9-5EEE-AAD293ED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B22D7-C3EE-5E40-A777-D634401013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152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B36563-334C-C7FB-6D2B-74D553E92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5D43D0-DC5A-7101-1821-9D0847DA4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609CA4-06FB-DE7D-0181-DC44C480F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A50A-B433-5A47-BAA6-0F15DC421DE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B7F92E-C549-E3AF-8220-C116538FA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245E1F-669D-6A20-82E9-E6160C63B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B22D7-C3EE-5E40-A777-D634401013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586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4E1A5F-8396-D0FE-9904-BB0E95CEF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2FD8E2-20B1-6131-73AC-40C9D55B98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0AEA4BC-8757-213D-A681-E7CCC4887E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8A8E74-D58B-2947-B9BD-787905A76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A50A-B433-5A47-BAA6-0F15DC421DE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9AB3BE-3DF6-C9DE-2C2E-F4322218F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0AF94A-12C2-4775-E79E-49605D26C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B22D7-C3EE-5E40-A777-D634401013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238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DF055E-16B3-8AFB-8336-B6EE7C38E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113062-93E9-EC62-BF56-88668C0A2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6E42A35-9EBD-9D7A-23A5-FB62572206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666F04-A02A-8BB1-B15B-50453807C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C2468EE-8DDF-73A1-3C1D-69F8E6113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0736753-12C1-88C9-8EB6-34BCD22C0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A50A-B433-5A47-BAA6-0F15DC421DE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2F57605-3B00-62C8-C4B9-28549CCD4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467693E-88C3-D678-9A11-37166AF9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B22D7-C3EE-5E40-A777-D634401013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187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A652CB-6AB9-84ED-618E-54B5A4B17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A03243-EE14-B29E-6182-164FDA023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A50A-B433-5A47-BAA6-0F15DC421DE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06BEF50-6F42-A180-6ACD-35ECE86AA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15612EE-4BC0-AD14-3ECE-90CEF4490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B22D7-C3EE-5E40-A777-D634401013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4569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E701787-E567-1883-9820-FE50A9FB5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A50A-B433-5A47-BAA6-0F15DC421DE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63A264A-E46D-0E9B-27E4-4944D3B7E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14C5A7B-5DC0-5A7E-D287-4726E53F6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B22D7-C3EE-5E40-A777-D634401013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932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B7CBCE-4B8D-BF0C-AAFE-5AA6232A5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152D80-F1C5-AFC8-B0B5-17C94AB24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0AAD861-25E2-18C8-4A5D-4A512F2F4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94D166F-DA8F-E1C4-E446-17DAECACB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A50A-B433-5A47-BAA6-0F15DC421DE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A3C726-E490-D3AC-C780-5DF0CBD05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7905B64-0185-05EC-F9A1-19499944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B22D7-C3EE-5E40-A777-D634401013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273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B2FE8D-B39C-2213-642F-BE46EADD0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A957840-11CE-3C8D-571B-469CFABC7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796628-66AF-7114-34E9-82403AC4B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9DC125-E28A-6F63-93C2-119A0EE57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A50A-B433-5A47-BAA6-0F15DC421DE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C28EDC3-0EB3-64F5-6A38-B6F16A5D7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0B21A2-9BCD-031C-E19E-579B335DE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B22D7-C3EE-5E40-A777-D634401013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6189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7B08D0-E603-D0BA-9E43-420D67629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860E39-91C7-6E3A-5FCF-72EE3AD582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2FFD21-E23F-E42D-C378-B6F4E078A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A50A-B433-5A47-BAA6-0F15DC421DE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AEB8C3-C4D0-5E2D-5F18-BF09CDE47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4F05F2-2BB5-6802-6368-9A106727E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B22D7-C3EE-5E40-A777-D634401013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397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1D98990-6D27-6458-6D03-89AC1CD12F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F04E844-54C8-CF8C-0C3F-E6B2884D29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414BB5-3362-DD8D-4281-9A0AC443F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2A50A-B433-5A47-BAA6-0F15DC421DE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1ECADD5-0132-FD28-3CD4-A4FBC6841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B3A9BF-0C6E-3A03-8FE5-449B9E21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B22D7-C3EE-5E40-A777-D634401013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103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455D29-A376-4267-A3AA-961BC35FEF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9637EC7-80B1-4F23-B869-BAC47F4378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964600-CE86-43D4-8208-9DDD83A5C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1BA1-FC62-4F0F-A60D-D2E6FC00A375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898AB0-5645-4892-8528-E5F73671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7EDC7B-23F4-4817-A17E-889F432C1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9F57-4FCB-448B-902C-DA84D7F56F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75850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9F15CE-6527-4C13-B08C-9D52E33CB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9DB61A-C377-4B25-B00D-AD802F27B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F34D8D-2C4F-45EB-BA84-CD2382BB7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1BA1-FC62-4F0F-A60D-D2E6FC00A375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D4B469-3D21-4598-A00F-728C1671B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EC3199-80CD-424C-A150-FD029D03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9F57-4FCB-448B-902C-DA84D7F56F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7551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6EDD82-13A2-471F-BCCB-3F155F9CD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6651FC-6E3F-40AA-ABCA-C909241E4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F8EC6C-1E1A-4238-B906-62946D732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1BA1-FC62-4F0F-A60D-D2E6FC00A375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6BE5992-C748-48CB-8FEB-E37B8072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3FB291-39CA-4EB9-912F-7D0A444A6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9F57-4FCB-448B-902C-DA84D7F56F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23151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0426F-AD0B-4A9D-B085-D1E39727A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8D9A29-51A3-4C44-80F7-25D4EE4122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D3669C-5FE4-43D5-ABF4-B946F5B6F7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E5016D2-8D9D-4A26-AB6F-E0A4EDE55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1BA1-FC62-4F0F-A60D-D2E6FC00A375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E5F5ED-4ED0-43C3-B77D-71C720AFD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1CE09E-7ADA-44AB-BB30-E64508E24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9F57-4FCB-448B-902C-DA84D7F56F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740467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D67F98-8D9D-4B07-9935-406795836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2E7A79-EFBB-4315-B029-F8DAFB600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6629DA-092F-4A2F-9BF7-3BD6612DE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AEDBECF-4028-44E5-AB94-88AF1EAA60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AF92AD4-33DA-4B4D-BBF6-A3009D5D32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EE0A3F8-931D-4C50-AC5A-E3EA24AD9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1BA1-FC62-4F0F-A60D-D2E6FC00A375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F1C77BC-A056-4E89-88DA-FBDCE4A51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89FF2F1-ABFE-4921-8C05-5238F6394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9F57-4FCB-448B-902C-DA84D7F56F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13884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025447-E885-47A0-BD48-0F02C2EF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637B682-E63B-4BCD-B115-11F388E68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1BA1-FC62-4F0F-A60D-D2E6FC00A375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E4D1DB-CC41-4D2C-ADDC-3BA8ACF84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96C95B6-7F9F-4E3E-8111-D81DA7250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9F57-4FCB-448B-902C-DA84D7F56F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86611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CF3357C-7144-46E5-9100-E7E65D56E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1BA1-FC62-4F0F-A60D-D2E6FC00A375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3AACDDA-CCF7-46BF-AAF4-20C24F0C2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1300E5B-CD09-4E82-ADF5-DD8EA7A7D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9F57-4FCB-448B-902C-DA84D7F56F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85282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D2CBB4-1FA8-4650-A06D-E2E620BA8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5D1B0C3-FA24-4DD6-8A82-268964573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5ED2F9E-8414-4378-AC73-03FBA661E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FB1FD8A-0219-4609-B236-9324EECF2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1BA1-FC62-4F0F-A60D-D2E6FC00A375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21E590-28CE-44B7-90EE-82477945B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B29C67-CBF8-48AE-8207-7F713CC69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9F57-4FCB-448B-902C-DA84D7F56F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31640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699CF7-8A2F-4CB8-BD59-339E37D31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2747A4E-CC1B-4687-836F-1FAD0BBB2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38DE07F-24E3-472D-B183-62EF0E48DF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FC7387-0E61-4279-A9BA-FCCBD9688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1BA1-FC62-4F0F-A60D-D2E6FC00A375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20CDCD-888B-44B8-BC3D-CD42D50D4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7ED1C25-4B7A-4356-8622-F7F82EACB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9F57-4FCB-448B-902C-DA84D7F56F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045469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B63C59-BEA2-4622-A9BA-8AB3AF4D1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B5C5CF1-FD08-4CD7-9E87-2C32412B6E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9C14C5-7526-411F-8D14-DB57D0F7B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1BA1-FC62-4F0F-A60D-D2E6FC00A375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CAD3404-574A-486A-B5CB-BBEFA90F5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682E73-E948-4983-AE9C-5BBCFEEB8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9F57-4FCB-448B-902C-DA84D7F56F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77103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2D98D51-5CB0-49DB-B5B8-C477BA374A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A89252E-82DB-40E7-9FF6-93ED3B8852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98E2DF-FA02-4BC2-BCC1-CBC59C73C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51BA1-FC62-4F0F-A60D-D2E6FC00A375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0FF542-9CCA-48C6-8050-DDEA86E84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21BC82-B4B9-46A2-904E-1B4CBE857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49F57-4FCB-448B-902C-DA84D7F56F9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887274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49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1D402F4-A34D-3327-297C-9F4465573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8B5130-A8B1-5390-E90A-EC652D966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A97E7B-D295-9771-5376-2D34BE816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2A50A-B433-5A47-BAA6-0F15DC421DE5}" type="datetimeFigureOut">
              <a:rPr lang="fr-FR" smtClean="0"/>
              <a:t>14/10/2026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3FFD84-0DEB-4F91-97E9-FA4EBCFCEE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2B9D04-FFBD-A9A9-3EBE-FEED92EC1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B22D7-C3EE-5E40-A777-D634401013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838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511A945-B26C-487C-8D86-56BADC797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358BFB-BBD0-4575-B967-AA0264CF9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131B07-4BCB-4488-9212-1A5BBFED38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51BA1-FC62-4F0F-A60D-D2E6FC00A375}" type="datetimeFigureOut">
              <a:rPr lang="fr-BE" smtClean="0"/>
              <a:t>14-10-26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904147A-0654-4A6C-98D9-F39B904E0A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FAF275-2B67-4B8A-8F61-9DD580E3FF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49F57-4FCB-448B-902C-DA84D7F56F99}" type="slidenum">
              <a:rPr lang="fr-BE" smtClean="0"/>
              <a:t>‹N°›</a:t>
            </a:fld>
            <a:endParaRPr lang="fr-BE"/>
          </a:p>
        </p:txBody>
      </p:sp>
      <p:pic>
        <p:nvPicPr>
          <p:cNvPr id="9" name="Image 12">
            <a:extLst>
              <a:ext uri="{FF2B5EF4-FFF2-40B4-BE49-F238E27FC236}">
                <a16:creationId xmlns:a16="http://schemas.microsoft.com/office/drawing/2014/main" id="{DB9AF3E5-34AD-4C4B-BF15-50021AB643A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991" y="-15654"/>
            <a:ext cx="734594" cy="6406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546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76134"/>
            <a:ext cx="5486400" cy="73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6257"/>
            <a:ext cx="5486400" cy="2902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076519"/>
            <a:ext cx="1422400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076519"/>
            <a:ext cx="1930400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076519"/>
            <a:ext cx="1422400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6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ctr" defTabSz="586405" rtl="0" eaLnBrk="1" latinLnBrk="0" hangingPunct="1">
        <a:spcBef>
          <a:spcPct val="0"/>
        </a:spcBef>
        <a:buNone/>
        <a:defRPr sz="2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9902" indent="-219902" algn="l" defTabSz="586405" rtl="0" eaLnBrk="1" latinLnBrk="0" hangingPunct="1">
        <a:spcBef>
          <a:spcPct val="20000"/>
        </a:spcBef>
        <a:buFont typeface="Arial" pitchFamily="34" charset="0"/>
        <a:buChar char="•"/>
        <a:defRPr sz="2052" kern="1200">
          <a:solidFill>
            <a:schemeClr val="tx1"/>
          </a:solidFill>
          <a:latin typeface="+mn-lt"/>
          <a:ea typeface="+mn-ea"/>
          <a:cs typeface="+mn-cs"/>
        </a:defRPr>
      </a:lvl1pPr>
      <a:lvl2pPr marL="476454" indent="-183251" algn="l" defTabSz="586405" rtl="0" eaLnBrk="1" latinLnBrk="0" hangingPunct="1">
        <a:spcBef>
          <a:spcPct val="20000"/>
        </a:spcBef>
        <a:buFont typeface="Arial" pitchFamily="34" charset="0"/>
        <a:buChar char="–"/>
        <a:defRPr sz="1796" kern="1200">
          <a:solidFill>
            <a:schemeClr val="tx1"/>
          </a:solidFill>
          <a:latin typeface="+mn-lt"/>
          <a:ea typeface="+mn-ea"/>
          <a:cs typeface="+mn-cs"/>
        </a:defRPr>
      </a:lvl2pPr>
      <a:lvl3pPr marL="733006" indent="-146601" algn="l" defTabSz="586405" rtl="0" eaLnBrk="1" latinLnBrk="0" hangingPunct="1">
        <a:spcBef>
          <a:spcPct val="20000"/>
        </a:spcBef>
        <a:buFont typeface="Arial" pitchFamily="34" charset="0"/>
        <a:buChar char="•"/>
        <a:defRPr sz="1539" kern="1200">
          <a:solidFill>
            <a:schemeClr val="tx1"/>
          </a:solidFill>
          <a:latin typeface="+mn-lt"/>
          <a:ea typeface="+mn-ea"/>
          <a:cs typeface="+mn-cs"/>
        </a:defRPr>
      </a:lvl3pPr>
      <a:lvl4pPr marL="1026208" indent="-146601" algn="l" defTabSz="586405" rtl="0" eaLnBrk="1" latinLnBrk="0" hangingPunct="1">
        <a:spcBef>
          <a:spcPct val="20000"/>
        </a:spcBef>
        <a:buFont typeface="Arial" pitchFamily="34" charset="0"/>
        <a:buChar char="–"/>
        <a:defRPr sz="1283" kern="1200">
          <a:solidFill>
            <a:schemeClr val="tx1"/>
          </a:solidFill>
          <a:latin typeface="+mn-lt"/>
          <a:ea typeface="+mn-ea"/>
          <a:cs typeface="+mn-cs"/>
        </a:defRPr>
      </a:lvl4pPr>
      <a:lvl5pPr marL="1319411" indent="-146601" algn="l" defTabSz="586405" rtl="0" eaLnBrk="1" latinLnBrk="0" hangingPunct="1">
        <a:spcBef>
          <a:spcPct val="20000"/>
        </a:spcBef>
        <a:buFont typeface="Arial" pitchFamily="34" charset="0"/>
        <a:buChar char="»"/>
        <a:defRPr sz="1283" kern="1200">
          <a:solidFill>
            <a:schemeClr val="tx1"/>
          </a:solidFill>
          <a:latin typeface="+mn-lt"/>
          <a:ea typeface="+mn-ea"/>
          <a:cs typeface="+mn-cs"/>
        </a:defRPr>
      </a:lvl5pPr>
      <a:lvl6pPr marL="1612613" indent="-146601" algn="l" defTabSz="586405" rtl="0" eaLnBrk="1" latinLnBrk="0" hangingPunct="1">
        <a:spcBef>
          <a:spcPct val="20000"/>
        </a:spcBef>
        <a:buFont typeface="Arial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6pPr>
      <a:lvl7pPr marL="1905815" indent="-146601" algn="l" defTabSz="586405" rtl="0" eaLnBrk="1" latinLnBrk="0" hangingPunct="1">
        <a:spcBef>
          <a:spcPct val="20000"/>
        </a:spcBef>
        <a:buFont typeface="Arial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7pPr>
      <a:lvl8pPr marL="2199018" indent="-146601" algn="l" defTabSz="586405" rtl="0" eaLnBrk="1" latinLnBrk="0" hangingPunct="1">
        <a:spcBef>
          <a:spcPct val="20000"/>
        </a:spcBef>
        <a:buFont typeface="Arial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8pPr>
      <a:lvl9pPr marL="2492220" indent="-146601" algn="l" defTabSz="586405" rtl="0" eaLnBrk="1" latinLnBrk="0" hangingPunct="1">
        <a:spcBef>
          <a:spcPct val="20000"/>
        </a:spcBef>
        <a:buFont typeface="Arial" pitchFamily="34" charset="0"/>
        <a:buChar char="•"/>
        <a:defRPr sz="12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640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1pPr>
      <a:lvl2pPr marL="293202" algn="l" defTabSz="58640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2pPr>
      <a:lvl3pPr marL="586405" algn="l" defTabSz="58640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3pPr>
      <a:lvl4pPr marL="879607" algn="l" defTabSz="58640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4pPr>
      <a:lvl5pPr marL="1172809" algn="l" defTabSz="58640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5pPr>
      <a:lvl6pPr marL="1466012" algn="l" defTabSz="58640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6pPr>
      <a:lvl7pPr marL="1759214" algn="l" defTabSz="58640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7pPr>
      <a:lvl8pPr marL="2052417" algn="l" defTabSz="58640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8pPr>
      <a:lvl9pPr marL="2345619" algn="l" defTabSz="586405" rtl="0" eaLnBrk="1" latinLnBrk="0" hangingPunct="1">
        <a:defRPr sz="11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QRpAS21QIfM&amp;list=PL9H52ijfCQPUHxrScixgXeikmEq8-gwkL&amp;index=1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3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.xml"/><Relationship Id="rId10" Type="http://schemas.openxmlformats.org/officeDocument/2006/relationships/image" Target="../media/image24.png"/><Relationship Id="rId4" Type="http://schemas.openxmlformats.org/officeDocument/2006/relationships/tags" Target="../tags/tag4.xml"/><Relationship Id="rId9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13" Type="http://schemas.openxmlformats.org/officeDocument/2006/relationships/image" Target="../media/image26.png"/><Relationship Id="rId3" Type="http://schemas.openxmlformats.org/officeDocument/2006/relationships/tags" Target="../tags/tag8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5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hyperlink" Target="https://langues.ulb.be/en" TargetMode="External"/><Relationship Id="rId5" Type="http://schemas.openxmlformats.org/officeDocument/2006/relationships/tags" Target="../tags/tag10.xml"/><Relationship Id="rId10" Type="http://schemas.openxmlformats.org/officeDocument/2006/relationships/hyperlink" Target="https://langues.ulb.be/" TargetMode="External"/><Relationship Id="rId4" Type="http://schemas.openxmlformats.org/officeDocument/2006/relationships/tags" Target="../tags/tag9.xml"/><Relationship Id="rId9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26.png"/><Relationship Id="rId5" Type="http://schemas.openxmlformats.org/officeDocument/2006/relationships/tags" Target="../tags/tag16.xml"/><Relationship Id="rId10" Type="http://schemas.openxmlformats.org/officeDocument/2006/relationships/image" Target="../media/image23.png"/><Relationship Id="rId4" Type="http://schemas.openxmlformats.org/officeDocument/2006/relationships/tags" Target="../tags/tag15.xml"/><Relationship Id="rId9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tags" Target="../tags/tag20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2.xml"/><Relationship Id="rId10" Type="http://schemas.openxmlformats.org/officeDocument/2006/relationships/image" Target="../media/image26.png"/><Relationship Id="rId4" Type="http://schemas.openxmlformats.org/officeDocument/2006/relationships/tags" Target="../tags/tag21.xml"/><Relationship Id="rId9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13" Type="http://schemas.openxmlformats.org/officeDocument/2006/relationships/image" Target="../media/image29.png"/><Relationship Id="rId3" Type="http://schemas.openxmlformats.org/officeDocument/2006/relationships/tags" Target="../tags/tag25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8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hyperlink" Target="https://langues.ulb.be/fr/conversations" TargetMode="External"/><Relationship Id="rId5" Type="http://schemas.openxmlformats.org/officeDocument/2006/relationships/tags" Target="../tags/tag27.xml"/><Relationship Id="rId10" Type="http://schemas.openxmlformats.org/officeDocument/2006/relationships/hyperlink" Target="https://uv.ulb.ac.be/course/view.php?id=96312" TargetMode="External"/><Relationship Id="rId4" Type="http://schemas.openxmlformats.org/officeDocument/2006/relationships/tags" Target="../tags/tag26.xml"/><Relationship Id="rId9" Type="http://schemas.openxmlformats.org/officeDocument/2006/relationships/image" Target="../media/image6.png"/><Relationship Id="rId1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13" Type="http://schemas.openxmlformats.org/officeDocument/2006/relationships/image" Target="../media/image32.png"/><Relationship Id="rId3" Type="http://schemas.openxmlformats.org/officeDocument/2006/relationships/tags" Target="../tags/tag31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9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31.png"/><Relationship Id="rId5" Type="http://schemas.openxmlformats.org/officeDocument/2006/relationships/tags" Target="../tags/tag33.xml"/><Relationship Id="rId10" Type="http://schemas.openxmlformats.org/officeDocument/2006/relationships/hyperlink" Target="https://langues.ulb.be/fr/academique-scientifique/language-boost" TargetMode="External"/><Relationship Id="rId4" Type="http://schemas.openxmlformats.org/officeDocument/2006/relationships/tags" Target="../tags/tag32.xml"/><Relationship Id="rId9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13" Type="http://schemas.openxmlformats.org/officeDocument/2006/relationships/image" Target="../media/image29.png"/><Relationship Id="rId3" Type="http://schemas.openxmlformats.org/officeDocument/2006/relationships/tags" Target="../tags/tag37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3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hyperlink" Target="https://langues.ulb.be/les-tandems-linguistiques" TargetMode="External"/><Relationship Id="rId5" Type="http://schemas.openxmlformats.org/officeDocument/2006/relationships/tags" Target="../tags/tag39.xml"/><Relationship Id="rId10" Type="http://schemas.openxmlformats.org/officeDocument/2006/relationships/hyperlink" Target="https://tandems.ulb.be/" TargetMode="External"/><Relationship Id="rId4" Type="http://schemas.openxmlformats.org/officeDocument/2006/relationships/tags" Target="../tags/tag38.xml"/><Relationship Id="rId9" Type="http://schemas.openxmlformats.org/officeDocument/2006/relationships/image" Target="../media/image6.png"/><Relationship Id="rId1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uv.ulb.ac.be/course/view.php?id=82463&amp;section=2" TargetMode="External"/><Relationship Id="rId13" Type="http://schemas.openxmlformats.org/officeDocument/2006/relationships/image" Target="../media/image36.png"/><Relationship Id="rId3" Type="http://schemas.openxmlformats.org/officeDocument/2006/relationships/tags" Target="../tags/tag43.xml"/><Relationship Id="rId7" Type="http://schemas.openxmlformats.org/officeDocument/2006/relationships/image" Target="../media/image6.png"/><Relationship Id="rId12" Type="http://schemas.openxmlformats.org/officeDocument/2006/relationships/image" Target="../media/image29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notesSlide" Target="../notesSlides/notesSlide9.xml"/><Relationship Id="rId11" Type="http://schemas.openxmlformats.org/officeDocument/2006/relationships/image" Target="../media/image35.png"/><Relationship Id="rId5" Type="http://schemas.openxmlformats.org/officeDocument/2006/relationships/slideLayout" Target="../slideLayouts/slideLayout7.xml"/><Relationship Id="rId10" Type="http://schemas.openxmlformats.org/officeDocument/2006/relationships/hyperlink" Target="https://uv.ulb.ac.be/course/view.php?id=82463&amp;section=3" TargetMode="External"/><Relationship Id="rId4" Type="http://schemas.openxmlformats.org/officeDocument/2006/relationships/tags" Target="../tags/tag44.xml"/><Relationship Id="rId9" Type="http://schemas.openxmlformats.org/officeDocument/2006/relationships/hyperlink" Target="https://uv.ulb.ac.be/course/view.php?id=82463&amp;section=1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tags" Target="../tags/tag57.xml"/><Relationship Id="rId18" Type="http://schemas.openxmlformats.org/officeDocument/2006/relationships/image" Target="../media/image23.png"/><Relationship Id="rId3" Type="http://schemas.openxmlformats.org/officeDocument/2006/relationships/tags" Target="../tags/tag47.xml"/><Relationship Id="rId21" Type="http://schemas.openxmlformats.org/officeDocument/2006/relationships/image" Target="../media/image39.svg"/><Relationship Id="rId7" Type="http://schemas.openxmlformats.org/officeDocument/2006/relationships/tags" Target="../tags/tag51.xml"/><Relationship Id="rId12" Type="http://schemas.openxmlformats.org/officeDocument/2006/relationships/tags" Target="../tags/tag56.xml"/><Relationship Id="rId17" Type="http://schemas.openxmlformats.org/officeDocument/2006/relationships/notesSlide" Target="../notesSlides/notesSlide10.xml"/><Relationship Id="rId25" Type="http://schemas.openxmlformats.org/officeDocument/2006/relationships/image" Target="../media/image42.png"/><Relationship Id="rId2" Type="http://schemas.openxmlformats.org/officeDocument/2006/relationships/tags" Target="../tags/tag46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38.pn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tags" Target="../tags/tag55.xml"/><Relationship Id="rId24" Type="http://schemas.openxmlformats.org/officeDocument/2006/relationships/image" Target="../media/image26.png"/><Relationship Id="rId5" Type="http://schemas.openxmlformats.org/officeDocument/2006/relationships/tags" Target="../tags/tag49.xml"/><Relationship Id="rId15" Type="http://schemas.openxmlformats.org/officeDocument/2006/relationships/tags" Target="../tags/tag59.xml"/><Relationship Id="rId23" Type="http://schemas.openxmlformats.org/officeDocument/2006/relationships/image" Target="../media/image41.svg"/><Relationship Id="rId10" Type="http://schemas.openxmlformats.org/officeDocument/2006/relationships/tags" Target="../tags/tag54.xml"/><Relationship Id="rId19" Type="http://schemas.openxmlformats.org/officeDocument/2006/relationships/image" Target="../media/image37.png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4" Type="http://schemas.openxmlformats.org/officeDocument/2006/relationships/tags" Target="../tags/tag58.xml"/><Relationship Id="rId22" Type="http://schemas.openxmlformats.org/officeDocument/2006/relationships/image" Target="../media/image40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sv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7.svg"/><Relationship Id="rId11" Type="http://schemas.openxmlformats.org/officeDocument/2006/relationships/image" Target="../media/image52.png"/><Relationship Id="rId5" Type="http://schemas.openxmlformats.org/officeDocument/2006/relationships/image" Target="../media/image46.sv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3.sv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4.png"/><Relationship Id="rId5" Type="http://schemas.openxmlformats.org/officeDocument/2006/relationships/image" Target="../media/image46.svg"/><Relationship Id="rId10" Type="http://schemas.openxmlformats.org/officeDocument/2006/relationships/image" Target="../media/image47.svg"/><Relationship Id="rId4" Type="http://schemas.openxmlformats.org/officeDocument/2006/relationships/image" Target="../media/image45.png"/><Relationship Id="rId9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8.png"/><Relationship Id="rId5" Type="http://schemas.openxmlformats.org/officeDocument/2006/relationships/image" Target="../media/image47.svg"/><Relationship Id="rId10" Type="http://schemas.openxmlformats.org/officeDocument/2006/relationships/image" Target="../media/image51.png"/><Relationship Id="rId4" Type="http://schemas.openxmlformats.org/officeDocument/2006/relationships/image" Target="../media/image46.svg"/><Relationship Id="rId9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hyperlink" Target="https://civis.eu/en/civis-courses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ulb.be/fr/partir-en-echange/avant-le-depart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ulb.be/fr/partir-ou-venir-en-echange/vos-contacts-mobilite-en-faculte" TargetMode="Externa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jpeg"/><Relationship Id="rId7" Type="http://schemas.openxmlformats.org/officeDocument/2006/relationships/image" Target="../media/image81.png"/><Relationship Id="rId12" Type="http://schemas.openxmlformats.org/officeDocument/2006/relationships/image" Target="../media/image85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0.png"/><Relationship Id="rId11" Type="http://schemas.openxmlformats.org/officeDocument/2006/relationships/image" Target="../media/image84.png"/><Relationship Id="rId5" Type="http://schemas.openxmlformats.org/officeDocument/2006/relationships/image" Target="../media/image79.png"/><Relationship Id="rId10" Type="http://schemas.openxmlformats.org/officeDocument/2006/relationships/hyperlink" Target="https://www.instagram.com/erasmusulb/" TargetMode="External"/><Relationship Id="rId4" Type="http://schemas.openxmlformats.org/officeDocument/2006/relationships/image" Target="../media/image78.png"/><Relationship Id="rId9" Type="http://schemas.openxmlformats.org/officeDocument/2006/relationships/image" Target="../media/image8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A89017D-C4B7-4B8D-0D53-610C315BE970}"/>
              </a:ext>
            </a:extLst>
          </p:cNvPr>
          <p:cNvSpPr/>
          <p:nvPr/>
        </p:nvSpPr>
        <p:spPr>
          <a:xfrm>
            <a:off x="0" y="-150396"/>
            <a:ext cx="12192000" cy="7008395"/>
          </a:xfrm>
          <a:prstGeom prst="rect">
            <a:avLst/>
          </a:prstGeom>
          <a:solidFill>
            <a:srgbClr val="08529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2059" y="2356279"/>
            <a:ext cx="4187881" cy="1362802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CA2194C-D84B-0D66-3665-28BC5F852440}"/>
              </a:ext>
            </a:extLst>
          </p:cNvPr>
          <p:cNvCxnSpPr>
            <a:cxnSpLocks/>
          </p:cNvCxnSpPr>
          <p:nvPr/>
        </p:nvCxnSpPr>
        <p:spPr>
          <a:xfrm>
            <a:off x="1600200" y="6225755"/>
            <a:ext cx="100516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9366B8CA-7529-CBB9-1A37-89B0DEB239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53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A89017D-C4B7-4B8D-0D53-610C315BE9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5296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BC8070F6-2FEE-6ABB-8FA4-469966C83CF4}"/>
              </a:ext>
            </a:extLst>
          </p:cNvPr>
          <p:cNvSpPr/>
          <p:nvPr/>
        </p:nvSpPr>
        <p:spPr>
          <a:xfrm>
            <a:off x="5409752" y="0"/>
            <a:ext cx="6811817" cy="6858000"/>
          </a:xfrm>
          <a:custGeom>
            <a:avLst/>
            <a:gdLst>
              <a:gd name="connsiteX0" fmla="*/ 0 w 1416909"/>
              <a:gd name="connsiteY0" fmla="*/ 0 h 1120346"/>
              <a:gd name="connsiteX1" fmla="*/ 1416909 w 1416909"/>
              <a:gd name="connsiteY1" fmla="*/ 0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0 w 1416909"/>
              <a:gd name="connsiteY0" fmla="*/ 0 h 1120346"/>
              <a:gd name="connsiteX1" fmla="*/ 1010193 w 1416909"/>
              <a:gd name="connsiteY1" fmla="*/ 1104457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451625 w 1461818"/>
              <a:gd name="connsiteY0" fmla="*/ 0 h 1104457"/>
              <a:gd name="connsiteX1" fmla="*/ 1461818 w 1461818"/>
              <a:gd name="connsiteY1" fmla="*/ 1104457 h 1104457"/>
              <a:gd name="connsiteX2" fmla="*/ 0 w 1461818"/>
              <a:gd name="connsiteY2" fmla="*/ 1089667 h 1104457"/>
              <a:gd name="connsiteX3" fmla="*/ 451625 w 1461818"/>
              <a:gd name="connsiteY3" fmla="*/ 0 h 1104457"/>
              <a:gd name="connsiteX0" fmla="*/ 1453678 w 1461818"/>
              <a:gd name="connsiteY0" fmla="*/ 0 h 1157050"/>
              <a:gd name="connsiteX1" fmla="*/ 1461818 w 1461818"/>
              <a:gd name="connsiteY1" fmla="*/ 1157050 h 1157050"/>
              <a:gd name="connsiteX2" fmla="*/ 0 w 1461818"/>
              <a:gd name="connsiteY2" fmla="*/ 1142260 h 1157050"/>
              <a:gd name="connsiteX3" fmla="*/ 1453678 w 1461818"/>
              <a:gd name="connsiteY3" fmla="*/ 0 h 1157050"/>
              <a:gd name="connsiteX0" fmla="*/ 1754294 w 1762434"/>
              <a:gd name="connsiteY0" fmla="*/ 0 h 1159791"/>
              <a:gd name="connsiteX1" fmla="*/ 1762434 w 1762434"/>
              <a:gd name="connsiteY1" fmla="*/ 1157050 h 1159791"/>
              <a:gd name="connsiteX2" fmla="*/ 0 w 1762434"/>
              <a:gd name="connsiteY2" fmla="*/ 1159791 h 1159791"/>
              <a:gd name="connsiteX3" fmla="*/ 1754294 w 1762434"/>
              <a:gd name="connsiteY3" fmla="*/ 0 h 115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434" h="1159791">
                <a:moveTo>
                  <a:pt x="1754294" y="0"/>
                </a:moveTo>
                <a:cubicBezTo>
                  <a:pt x="1757007" y="385683"/>
                  <a:pt x="1759721" y="771367"/>
                  <a:pt x="1762434" y="1157050"/>
                </a:cubicBezTo>
                <a:lnTo>
                  <a:pt x="0" y="1159791"/>
                </a:lnTo>
                <a:lnTo>
                  <a:pt x="1754294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CA2194C-D84B-0D66-3665-28BC5F852440}"/>
              </a:ext>
            </a:extLst>
          </p:cNvPr>
          <p:cNvCxnSpPr>
            <a:cxnSpLocks/>
          </p:cNvCxnSpPr>
          <p:nvPr/>
        </p:nvCxnSpPr>
        <p:spPr>
          <a:xfrm>
            <a:off x="1600200" y="6225755"/>
            <a:ext cx="100516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9366B8CA-7529-CBB9-1A37-89B0DEB239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F3AB4D5-B7EC-687F-505E-76CFD48961AD}"/>
              </a:ext>
            </a:extLst>
          </p:cNvPr>
          <p:cNvSpPr txBox="1"/>
          <p:nvPr/>
        </p:nvSpPr>
        <p:spPr>
          <a:xfrm>
            <a:off x="355548" y="1409186"/>
            <a:ext cx="6110514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MetaOT-Book"/>
              </a:rPr>
              <a:t>Gaël Vandenbroucke</a:t>
            </a:r>
            <a:br>
              <a:rPr lang="fr-FR" sz="28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r>
              <a:rPr lang="fr-FR" sz="2000" dirty="0">
                <a:solidFill>
                  <a:schemeClr val="bg1"/>
                </a:solidFill>
                <a:latin typeface="MetaOT-Light"/>
              </a:rPr>
              <a:t>Service de Mobilité Etudiante</a:t>
            </a:r>
          </a:p>
          <a:p>
            <a:pPr algn="ctr"/>
            <a:endParaRPr lang="fr-FR" dirty="0">
              <a:solidFill>
                <a:schemeClr val="bg1"/>
              </a:solidFill>
              <a:latin typeface="MetaOT-Light"/>
            </a:endParaRP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MetaOT-Book"/>
              </a:rPr>
              <a:t>Anouk Dupraz</a:t>
            </a:r>
          </a:p>
          <a:p>
            <a:pPr algn="ctr"/>
            <a:r>
              <a:rPr lang="fr-FR" dirty="0" err="1">
                <a:solidFill>
                  <a:schemeClr val="bg1"/>
                </a:solidFill>
                <a:latin typeface="MetaOT-Light"/>
              </a:rPr>
              <a:t>ErasmusByTrain</a:t>
            </a:r>
            <a:endParaRPr lang="fr-FR" dirty="0">
              <a:solidFill>
                <a:schemeClr val="bg1"/>
              </a:solidFill>
              <a:latin typeface="MetaOT-Light"/>
            </a:endParaRPr>
          </a:p>
          <a:p>
            <a:pPr algn="ctr"/>
            <a:endParaRPr lang="fr-FR" dirty="0">
              <a:solidFill>
                <a:schemeClr val="bg1"/>
              </a:solidFill>
              <a:latin typeface="MetaOT-Light"/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  <a:latin typeface="MetaOT-Book"/>
              </a:rPr>
              <a:t>Carole Traore</a:t>
            </a:r>
            <a:br>
              <a:rPr lang="fr-FR" sz="24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r>
              <a:rPr lang="fr-FR" dirty="0">
                <a:solidFill>
                  <a:schemeClr val="bg1"/>
                </a:solidFill>
                <a:latin typeface="MetaOT-Light"/>
              </a:rPr>
              <a:t>ULB Langues</a:t>
            </a:r>
          </a:p>
          <a:p>
            <a:pPr algn="ctr"/>
            <a:endParaRPr lang="fr-FR" dirty="0">
              <a:solidFill>
                <a:schemeClr val="bg1"/>
              </a:solidFill>
              <a:latin typeface="MetaOT-Light"/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  <a:latin typeface="MetaOT-Book"/>
              </a:rPr>
              <a:t>Nicolas Rey</a:t>
            </a:r>
            <a:br>
              <a:rPr lang="fr-FR" sz="24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r>
              <a:rPr lang="fr-FR" dirty="0">
                <a:solidFill>
                  <a:schemeClr val="bg1"/>
                </a:solidFill>
                <a:latin typeface="MetaOT-Light"/>
              </a:rPr>
              <a:t>F9</a:t>
            </a:r>
          </a:p>
          <a:p>
            <a:pPr algn="ctr"/>
            <a:endParaRPr lang="fr-FR" dirty="0">
              <a:solidFill>
                <a:schemeClr val="bg1"/>
              </a:solidFill>
              <a:latin typeface="MetaOT-Light"/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  <a:latin typeface="MetaOT-Book"/>
              </a:rPr>
              <a:t>Audrey Bilot</a:t>
            </a:r>
            <a:br>
              <a:rPr lang="fr-FR" sz="24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r>
              <a:rPr lang="fr-FR" dirty="0">
                <a:solidFill>
                  <a:schemeClr val="bg1"/>
                </a:solidFill>
                <a:latin typeface="MetaOT-Light"/>
              </a:rPr>
              <a:t>Etudiante - Témoignage</a:t>
            </a:r>
          </a:p>
        </p:txBody>
      </p:sp>
    </p:spTree>
    <p:extLst>
      <p:ext uri="{BB962C8B-B14F-4D97-AF65-F5344CB8AC3E}">
        <p14:creationId xmlns:p14="http://schemas.microsoft.com/office/powerpoint/2010/main" val="4196642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C8BA750-A078-9377-8D4D-0B0A7C5FD786}"/>
              </a:ext>
            </a:extLst>
          </p:cNvPr>
          <p:cNvSpPr/>
          <p:nvPr/>
        </p:nvSpPr>
        <p:spPr>
          <a:xfrm>
            <a:off x="-40186" y="0"/>
            <a:ext cx="6136186" cy="6858000"/>
          </a:xfrm>
          <a:prstGeom prst="rect">
            <a:avLst/>
          </a:prstGeom>
          <a:solidFill>
            <a:srgbClr val="085296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1A80C15-ED83-E27E-8587-DD37EA490B5D}"/>
              </a:ext>
            </a:extLst>
          </p:cNvPr>
          <p:cNvSpPr txBox="1"/>
          <p:nvPr/>
        </p:nvSpPr>
        <p:spPr>
          <a:xfrm>
            <a:off x="6870699" y="1311891"/>
            <a:ext cx="4766330" cy="4549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fr-FR" sz="2800" dirty="0">
                <a:solidFill>
                  <a:srgbClr val="085296"/>
                </a:solidFill>
                <a:latin typeface="MetaOT-Light" panose="020B0504030101020102" pitchFamily="34" charset="77"/>
              </a:rPr>
              <a:t>Pourquoi partir ?</a:t>
            </a:r>
          </a:p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fr-FR" sz="2800" dirty="0">
                <a:solidFill>
                  <a:srgbClr val="085296"/>
                </a:solidFill>
                <a:latin typeface="MetaOT-Light" panose="020B0504030101020102" pitchFamily="34" charset="77"/>
              </a:rPr>
              <a:t>Où et comment partir ?</a:t>
            </a:r>
          </a:p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fr-FR" sz="2800" dirty="0">
                <a:solidFill>
                  <a:srgbClr val="085296"/>
                </a:solidFill>
                <a:latin typeface="MetaOT-Light" panose="020B0504030101020102" pitchFamily="34" charset="77"/>
              </a:rPr>
              <a:t>Eco-responsabilité</a:t>
            </a:r>
          </a:p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fr-FR" sz="2800" dirty="0">
                <a:solidFill>
                  <a:srgbClr val="085296"/>
                </a:solidFill>
                <a:latin typeface="MetaOT-Light" panose="020B0504030101020102" pitchFamily="34" charset="77"/>
              </a:rPr>
              <a:t>Préparation linguistique</a:t>
            </a:r>
          </a:p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fr-FR" sz="2800" dirty="0">
                <a:solidFill>
                  <a:srgbClr val="085296"/>
                </a:solidFill>
                <a:latin typeface="MetaOT-Light" panose="020B0504030101020102" pitchFamily="34" charset="77"/>
              </a:rPr>
              <a:t>Inclusion</a:t>
            </a:r>
          </a:p>
          <a:p>
            <a:pPr marL="457200" indent="-457200">
              <a:lnSpc>
                <a:spcPct val="150000"/>
              </a:lnSpc>
              <a:buBlip>
                <a:blip r:embed="rId2"/>
              </a:buBlip>
            </a:pPr>
            <a:r>
              <a:rPr lang="fr-FR" sz="2800" dirty="0">
                <a:solidFill>
                  <a:srgbClr val="085296"/>
                </a:solidFill>
                <a:latin typeface="MetaOT-Light" panose="020B0504030101020102" pitchFamily="34" charset="77"/>
              </a:rPr>
              <a:t>Financements et Procédures</a:t>
            </a:r>
          </a:p>
          <a:p>
            <a:pPr>
              <a:lnSpc>
                <a:spcPct val="150000"/>
              </a:lnSpc>
            </a:pPr>
            <a:endParaRPr lang="fr-FR" sz="2800" dirty="0">
              <a:solidFill>
                <a:srgbClr val="085296"/>
              </a:solidFill>
              <a:latin typeface="MetaOT-Norm" panose="020B0504030101020102" pitchFamily="34" charset="77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C32AB84-FECE-EC46-2E3E-AF2964E72B76}"/>
              </a:ext>
            </a:extLst>
          </p:cNvPr>
          <p:cNvSpPr txBox="1"/>
          <p:nvPr/>
        </p:nvSpPr>
        <p:spPr>
          <a:xfrm>
            <a:off x="5566501" y="361598"/>
            <a:ext cx="613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Introduction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12B0AD7-B1FA-C64D-2C0E-4EE861A0CA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73B50E-10B3-C669-1AC4-802121B4BF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5B3F787-89C3-FC73-95F8-1BCAC734BEC5}"/>
              </a:ext>
            </a:extLst>
          </p:cNvPr>
          <p:cNvCxnSpPr>
            <a:cxnSpLocks/>
          </p:cNvCxnSpPr>
          <p:nvPr/>
        </p:nvCxnSpPr>
        <p:spPr>
          <a:xfrm>
            <a:off x="6870700" y="6352755"/>
            <a:ext cx="4831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CCA15394-3C71-C3D1-DE94-900D49E2C647}"/>
              </a:ext>
            </a:extLst>
          </p:cNvPr>
          <p:cNvSpPr txBox="1"/>
          <p:nvPr/>
        </p:nvSpPr>
        <p:spPr>
          <a:xfrm>
            <a:off x="497628" y="1873357"/>
            <a:ext cx="55983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spc="300" dirty="0">
                <a:solidFill>
                  <a:schemeClr val="bg1"/>
                </a:solidFill>
                <a:latin typeface="MetaOT-Medi" panose="020B0504030101020102" pitchFamily="34" charset="77"/>
              </a:rPr>
              <a:t>Erasmus+, c’est « + » que ce que vous croyez !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16A8F51-0840-4BE4-7E95-36DA03997294}"/>
              </a:ext>
            </a:extLst>
          </p:cNvPr>
          <p:cNvSpPr txBox="1"/>
          <p:nvPr/>
        </p:nvSpPr>
        <p:spPr>
          <a:xfrm>
            <a:off x="492293" y="4229038"/>
            <a:ext cx="5071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spc="300" dirty="0">
                <a:solidFill>
                  <a:schemeClr val="bg1"/>
                </a:solidFill>
                <a:latin typeface="MetaOT-Norm" panose="020B0504030101020102" pitchFamily="34" charset="77"/>
              </a:rPr>
              <a:t>Partez une année, un quadrimestre, quelques mois, ou une semaine.</a:t>
            </a:r>
          </a:p>
        </p:txBody>
      </p:sp>
    </p:spTree>
    <p:extLst>
      <p:ext uri="{BB962C8B-B14F-4D97-AF65-F5344CB8AC3E}">
        <p14:creationId xmlns:p14="http://schemas.microsoft.com/office/powerpoint/2010/main" val="686424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52755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5632159" y="312003"/>
            <a:ext cx="61361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L’ULB ET L’INTERNATIONAL</a:t>
            </a:r>
          </a:p>
          <a:p>
            <a:pPr algn="r"/>
            <a:endParaRPr lang="fr-FR" sz="2400" spc="300" dirty="0">
              <a:solidFill>
                <a:srgbClr val="085296"/>
              </a:solidFill>
              <a:latin typeface="MetaOT-Light" panose="020B0504030101020102" pitchFamily="34" charset="77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010136C-E136-7116-C774-41BA1F8BC23C}"/>
              </a:ext>
            </a:extLst>
          </p:cNvPr>
          <p:cNvSpPr txBox="1"/>
          <p:nvPr/>
        </p:nvSpPr>
        <p:spPr>
          <a:xfrm>
            <a:off x="554971" y="1505396"/>
            <a:ext cx="1121337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BE" sz="24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Plusieurs décennies d’expérience, foires scientifiques, personnel international</a:t>
            </a:r>
            <a:endParaRPr lang="fr-BE" sz="24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BE" sz="2400" dirty="0">
                <a:solidFill>
                  <a:srgbClr val="085296"/>
                </a:solidFill>
                <a:latin typeface="MetaOT-Norm" panose="020B0504030101020102" pitchFamily="34" charset="77"/>
              </a:rPr>
              <a:t>Erasmus+ depuis 1987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BE" sz="2400" dirty="0">
                <a:solidFill>
                  <a:srgbClr val="085296"/>
                </a:solidFill>
                <a:latin typeface="MetaOT-Norm" panose="020B0504030101020102" pitchFamily="34" charset="77"/>
              </a:rPr>
              <a:t>Développement des échanges hors-Europe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BE" sz="2400" dirty="0">
                <a:solidFill>
                  <a:srgbClr val="085296"/>
                </a:solidFill>
                <a:latin typeface="MetaOT-Norm" panose="020B0504030101020102" pitchFamily="34" charset="77"/>
              </a:rPr>
              <a:t>Masters Erasmus </a:t>
            </a:r>
            <a:r>
              <a:rPr lang="fr-BE" sz="2400" dirty="0" err="1">
                <a:solidFill>
                  <a:srgbClr val="085296"/>
                </a:solidFill>
                <a:latin typeface="MetaOT-Norm" panose="020B0504030101020102" pitchFamily="34" charset="77"/>
              </a:rPr>
              <a:t>Mundus</a:t>
            </a:r>
            <a:endParaRPr lang="fr-BE" sz="24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BE" sz="2400" dirty="0">
                <a:solidFill>
                  <a:srgbClr val="085296"/>
                </a:solidFill>
                <a:latin typeface="MetaOT-Norm" panose="020B0504030101020102" pitchFamily="34" charset="77"/>
              </a:rPr>
              <a:t>Masters conjoints, doubles diplômes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BE" sz="2400" dirty="0">
                <a:solidFill>
                  <a:srgbClr val="085296"/>
                </a:solidFill>
                <a:latin typeface="MetaOT-Norm" panose="020B0504030101020102" pitchFamily="34" charset="77"/>
              </a:rPr>
              <a:t>Partenariats privilégiés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BE" sz="2400" dirty="0" err="1">
                <a:solidFill>
                  <a:srgbClr val="085296"/>
                </a:solidFill>
                <a:latin typeface="MetaOT-Norm" panose="020B0504030101020102" pitchFamily="34" charset="77"/>
              </a:rPr>
              <a:t>G3</a:t>
            </a:r>
            <a:r>
              <a:rPr lang="fr-BE" sz="2400" dirty="0">
                <a:solidFill>
                  <a:srgbClr val="085296"/>
                </a:solidFill>
                <a:latin typeface="MetaOT-Norm" panose="020B0504030101020102" pitchFamily="34" charset="77"/>
              </a:rPr>
              <a:t>, UNICA, TIME, CIVIS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BE" sz="2400" dirty="0">
                <a:solidFill>
                  <a:srgbClr val="085296"/>
                </a:solidFill>
                <a:latin typeface="MetaOT-Norm" panose="020B0504030101020102" pitchFamily="34" charset="77"/>
              </a:rPr>
              <a:t>Catalogue des BIP (programmes intensifs hybrides)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BE" sz="2400" dirty="0">
                <a:solidFill>
                  <a:srgbClr val="085296"/>
                </a:solidFill>
                <a:latin typeface="MetaOT-Norm" panose="020B0504030101020102" pitchFamily="34" charset="77"/>
              </a:rPr>
              <a:t>Programmes innovants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B4DB91-799F-3B4A-F697-AB28F3FDB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3451" y="5178653"/>
            <a:ext cx="1571844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02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52755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5566501" y="361598"/>
            <a:ext cx="613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L’INTERNATIONAL ET VOUS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BE0B7A1-3BEE-EA29-ADFD-FC03F71F0ED5}"/>
              </a:ext>
            </a:extLst>
          </p:cNvPr>
          <p:cNvSpPr txBox="1"/>
          <p:nvPr/>
        </p:nvSpPr>
        <p:spPr>
          <a:xfrm>
            <a:off x="554971" y="1505396"/>
            <a:ext cx="112133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4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Opportunités de partir à l’étranger avec un financement et un suivi administratif et académique personnalisé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4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Opportunité d’embellir votre CV avec une ou plusieurs expériences internationales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4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Opportunité de perfectionner vos connaissances des langues étrangères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4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Opportunité de vous autonomiser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4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Opportunité de découvrir des cultures d’enseignement différentes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4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Opportunité de découvrir une région du monde en y habitant, en y étudiant et en y travaillant</a:t>
            </a:r>
            <a:endParaRPr lang="fr-BE" sz="2400" dirty="0">
              <a:solidFill>
                <a:srgbClr val="085296"/>
              </a:solidFill>
              <a:latin typeface="MetaOT-Norm" panose="020B050403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39625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F2E1B-6505-8BFF-60F2-74863CB1AE23}"/>
              </a:ext>
            </a:extLst>
          </p:cNvPr>
          <p:cNvSpPr txBox="1"/>
          <p:nvPr/>
        </p:nvSpPr>
        <p:spPr>
          <a:xfrm>
            <a:off x="5566501" y="361598"/>
            <a:ext cx="613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QUELLES OPTIONS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DD3A6E9-3173-A139-C995-512247DB8C6C}"/>
              </a:ext>
            </a:extLst>
          </p:cNvPr>
          <p:cNvSpPr txBox="1"/>
          <p:nvPr/>
        </p:nvSpPr>
        <p:spPr>
          <a:xfrm>
            <a:off x="1536699" y="1620519"/>
            <a:ext cx="101659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fr-BE" sz="28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En Europe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Erasmus+ « classique » d’un quadrimestre ou une année (certaines facultés)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Erasmus+ avec diplôme conjoint, double diplôme (certaines facultés)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Erasmus </a:t>
            </a:r>
            <a:r>
              <a:rPr lang="fr-FR" sz="2000" i="0" dirty="0" err="1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Belgica</a:t>
            </a:r>
            <a:endParaRPr lang="fr-FR" sz="200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Stages Erasmus+ 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BIP : Programmes intensifs hybrides Erasmus+</a:t>
            </a:r>
          </a:p>
          <a:p>
            <a:pPr algn="l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u="none" strike="noStrike" kern="1200" cap="none" spc="0" normalizeH="0" baseline="0" noProof="0" dirty="0">
                <a:ln>
                  <a:noFill/>
                </a:ln>
                <a:solidFill>
                  <a:srgbClr val="085296"/>
                </a:solidFill>
                <a:effectLst/>
                <a:uLnTx/>
                <a:uFillTx/>
                <a:latin typeface="MetaOT-Norm" panose="020B0504030101020102" pitchFamily="34" charset="77"/>
                <a:ea typeface="+mn-ea"/>
                <a:cs typeface="+mn-cs"/>
              </a:rPr>
              <a:t>Hors-Europe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Séjours « Erasmus » d’un quadrimestre ou une année (certaines facultés)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Séjours avec diplôme conjoint, double diplôme (certaines facultés)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Stages hors-Europe (FAMES et ARES)</a:t>
            </a:r>
            <a:endParaRPr lang="fr-FR" sz="200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endParaRPr lang="fr-FR" sz="2400" dirty="0">
              <a:latin typeface="MetaOT-Norm" panose="020B050403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48345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F2E1B-6505-8BFF-60F2-74863CB1AE23}"/>
              </a:ext>
            </a:extLst>
          </p:cNvPr>
          <p:cNvSpPr txBox="1"/>
          <p:nvPr/>
        </p:nvSpPr>
        <p:spPr>
          <a:xfrm>
            <a:off x="5566501" y="361598"/>
            <a:ext cx="613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QUELLES OPTIONS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DD3A6E9-3173-A139-C995-512247DB8C6C}"/>
              </a:ext>
            </a:extLst>
          </p:cNvPr>
          <p:cNvSpPr txBox="1"/>
          <p:nvPr/>
        </p:nvSpPr>
        <p:spPr>
          <a:xfrm>
            <a:off x="1536699" y="1620519"/>
            <a:ext cx="1016598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fr-BE" sz="28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Etudes : Erasmus+ / </a:t>
            </a:r>
            <a:r>
              <a:rPr lang="fr-BE" sz="2800" b="1" i="0" dirty="0" err="1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Belgica</a:t>
            </a:r>
            <a:r>
              <a:rPr lang="fr-BE" sz="28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 / Séjours Hors-Europe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3</a:t>
            </a: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-5 mois ou 8-10 mois à l’étranger, cours et examens passés à l’étranger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ECTS « ULB » remplacés par ECTS à l’étranger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Limité aux partenariats de votre faculté ou département</a:t>
            </a:r>
            <a:endParaRPr lang="fr-FR" sz="200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u="none" strike="noStrike" kern="1200" cap="none" spc="0" normalizeH="0" baseline="0" noProof="0" dirty="0">
                <a:ln>
                  <a:noFill/>
                </a:ln>
                <a:solidFill>
                  <a:srgbClr val="085296"/>
                </a:solidFill>
                <a:effectLst/>
                <a:uLnTx/>
                <a:uFillTx/>
                <a:latin typeface="MetaOT-Norm" panose="020B0504030101020102" pitchFamily="34" charset="77"/>
                <a:ea typeface="+mn-ea"/>
                <a:cs typeface="+mn-cs"/>
              </a:rPr>
              <a:t>Stages : Erasmus+ / ARES / FAMES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2 mois et +, ou 1-6 mois avec l’ARES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Stages crédités uniquement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Choix libre du lieu de stage</a:t>
            </a:r>
            <a:endParaRPr lang="fr-FR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FR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800" b="1" i="0" u="none" strike="noStrike" kern="1200" cap="none" spc="0" normalizeH="0" baseline="0" noProof="0" dirty="0">
                <a:ln>
                  <a:noFill/>
                </a:ln>
                <a:solidFill>
                  <a:srgbClr val="085296"/>
                </a:solidFill>
                <a:effectLst/>
                <a:uLnTx/>
                <a:uFillTx/>
                <a:latin typeface="MetaOT-Norm" panose="020B0504030101020102" pitchFamily="34" charset="77"/>
                <a:ea typeface="+mn-ea"/>
                <a:cs typeface="+mn-cs"/>
              </a:rPr>
              <a:t>BIP Erasmus+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Cours composée d’1 semaine à l’étranger + sessions virtuelles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Intégré à certains cours, en supplément des 60 ECTS ou en inscription « UESUP »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Plusieurs périodes de candidature (</a:t>
            </a:r>
            <a:r>
              <a:rPr lang="fr-FR" sz="2000" dirty="0">
                <a:solidFill>
                  <a:srgbClr val="FF0000"/>
                </a:solidFill>
                <a:latin typeface="MetaOT-Norm" panose="020B0504030101020102" pitchFamily="34" charset="77"/>
              </a:rPr>
              <a:t>période en cours jusqu’au 31 octobre</a:t>
            </a:r>
            <a:r>
              <a:rPr lang="fr-FR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)</a:t>
            </a:r>
          </a:p>
          <a:p>
            <a:pPr algn="l" fontAlgn="base"/>
            <a:endParaRPr lang="fr-FR" sz="200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endParaRPr lang="fr-FR" sz="2400" dirty="0">
              <a:latin typeface="MetaOT-Norm" panose="020B050403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1235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C8BA750-A078-9377-8D4D-0B0A7C5FD7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7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12B0AD7-B1FA-C64D-2C0E-4EE861A0CA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pic>
        <p:nvPicPr>
          <p:cNvPr id="2" name="Image 1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915634A0-7056-F6A2-FD1A-0894A07535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371" y="146193"/>
            <a:ext cx="5287957" cy="6513811"/>
          </a:xfrm>
          <a:prstGeom prst="rect">
            <a:avLst/>
          </a:prstGeom>
        </p:spPr>
      </p:pic>
      <p:pic>
        <p:nvPicPr>
          <p:cNvPr id="6" name="Image 5" descr="Une image contenant Police, Graphique, capture d’écran, texte&#10;&#10;Description générée automatiquement">
            <a:extLst>
              <a:ext uri="{FF2B5EF4-FFF2-40B4-BE49-F238E27FC236}">
                <a16:creationId xmlns:a16="http://schemas.microsoft.com/office/drawing/2014/main" id="{BC07A17D-15DD-6D10-DF82-05B5C2DC08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6480" y="146194"/>
            <a:ext cx="1530865" cy="718100"/>
          </a:xfrm>
          <a:prstGeom prst="rect">
            <a:avLst/>
          </a:prstGeom>
        </p:spPr>
      </p:pic>
      <p:pic>
        <p:nvPicPr>
          <p:cNvPr id="3" name="Image 2" descr="Une image contenant texte, carte, atlas&#10;&#10;Description générée automatiquement">
            <a:extLst>
              <a:ext uri="{FF2B5EF4-FFF2-40B4-BE49-F238E27FC236}">
                <a16:creationId xmlns:a16="http://schemas.microsoft.com/office/drawing/2014/main" id="{83364E92-B116-4E56-54BF-567C4AB7DA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328" y="146193"/>
            <a:ext cx="5771502" cy="6173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189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19F2E1B-6505-8BFF-60F2-74863CB1AE23}"/>
              </a:ext>
            </a:extLst>
          </p:cNvPr>
          <p:cNvSpPr txBox="1"/>
          <p:nvPr/>
        </p:nvSpPr>
        <p:spPr>
          <a:xfrm>
            <a:off x="5566501" y="361598"/>
            <a:ext cx="613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QUAND PARTIR?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D59426A-CA7F-76AF-8C37-DE85A6E4E0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9774840"/>
              </p:ext>
            </p:extLst>
          </p:nvPr>
        </p:nvGraphicFramePr>
        <p:xfrm>
          <a:off x="1646672" y="1228913"/>
          <a:ext cx="9555186" cy="5018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531">
                  <a:extLst>
                    <a:ext uri="{9D8B030D-6E8A-4147-A177-3AD203B41FA5}">
                      <a16:colId xmlns:a16="http://schemas.microsoft.com/office/drawing/2014/main" val="3088605655"/>
                    </a:ext>
                  </a:extLst>
                </a:gridCol>
                <a:gridCol w="1592531">
                  <a:extLst>
                    <a:ext uri="{9D8B030D-6E8A-4147-A177-3AD203B41FA5}">
                      <a16:colId xmlns:a16="http://schemas.microsoft.com/office/drawing/2014/main" val="1480235162"/>
                    </a:ext>
                  </a:extLst>
                </a:gridCol>
                <a:gridCol w="1592531">
                  <a:extLst>
                    <a:ext uri="{9D8B030D-6E8A-4147-A177-3AD203B41FA5}">
                      <a16:colId xmlns:a16="http://schemas.microsoft.com/office/drawing/2014/main" val="315748671"/>
                    </a:ext>
                  </a:extLst>
                </a:gridCol>
                <a:gridCol w="1592531">
                  <a:extLst>
                    <a:ext uri="{9D8B030D-6E8A-4147-A177-3AD203B41FA5}">
                      <a16:colId xmlns:a16="http://schemas.microsoft.com/office/drawing/2014/main" val="2628882901"/>
                    </a:ext>
                  </a:extLst>
                </a:gridCol>
                <a:gridCol w="1592531">
                  <a:extLst>
                    <a:ext uri="{9D8B030D-6E8A-4147-A177-3AD203B41FA5}">
                      <a16:colId xmlns:a16="http://schemas.microsoft.com/office/drawing/2014/main" val="259305525"/>
                    </a:ext>
                  </a:extLst>
                </a:gridCol>
                <a:gridCol w="1592531">
                  <a:extLst>
                    <a:ext uri="{9D8B030D-6E8A-4147-A177-3AD203B41FA5}">
                      <a16:colId xmlns:a16="http://schemas.microsoft.com/office/drawing/2014/main" val="3257198628"/>
                    </a:ext>
                  </a:extLst>
                </a:gridCol>
              </a:tblGrid>
              <a:tr h="984075"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BA BLOC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/>
                        <a:t>BA BLOC 2</a:t>
                      </a:r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/>
                        <a:t>BA BLOC 3</a:t>
                      </a:r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MA BLOC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dirty="0"/>
                        <a:t>MA BLOC 2 (ou+)</a:t>
                      </a:r>
                    </a:p>
                    <a:p>
                      <a:pPr algn="ctr"/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/>
                        <a:t>Doctorat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491806"/>
                  </a:ext>
                </a:extLst>
              </a:tr>
              <a:tr h="4034709">
                <a:tc>
                  <a:txBody>
                    <a:bodyPr/>
                    <a:lstStyle/>
                    <a:p>
                      <a:pPr algn="ctr"/>
                      <a:r>
                        <a:rPr lang="fr-BE" sz="1600" dirty="0"/>
                        <a:t>BIP (certaines facs)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Apprendre une langue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Valider un maximum de crédits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/>
                        <a:t>BIP (certaines facs)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Candidater pour le BA Bloc 3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Stages (certaines facs)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/>
                        <a:t>BIP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Erasmus+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Erasmus </a:t>
                      </a:r>
                      <a:r>
                        <a:rPr lang="fr-BE" sz="1600" dirty="0" err="1"/>
                        <a:t>Belgica</a:t>
                      </a:r>
                      <a:endParaRPr lang="fr-BE" sz="1600" dirty="0"/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Séjours hors-Europe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Stages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Candidater pour le MA Bloc 1</a:t>
                      </a:r>
                    </a:p>
                    <a:p>
                      <a:pPr algn="ctr"/>
                      <a:endParaRPr lang="fr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/>
                        <a:t>BIP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Erasmus+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Erasmus </a:t>
                      </a:r>
                      <a:r>
                        <a:rPr lang="fr-BE" sz="1600" dirty="0" err="1"/>
                        <a:t>Belgica</a:t>
                      </a:r>
                      <a:endParaRPr lang="fr-BE" sz="1600" dirty="0"/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Séjours hors-Europe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Stages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Candidater pour le MA Bloc 2</a:t>
                      </a:r>
                    </a:p>
                    <a:p>
                      <a:pPr algn="ctr"/>
                      <a:endParaRPr lang="fr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600" dirty="0"/>
                        <a:t>BIP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Erasmus+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Erasmus </a:t>
                      </a:r>
                      <a:r>
                        <a:rPr lang="fr-BE" sz="1600" dirty="0" err="1"/>
                        <a:t>Belgica</a:t>
                      </a:r>
                      <a:endParaRPr lang="fr-BE" sz="1600" dirty="0"/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Séjours hors-Europe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Stages</a:t>
                      </a:r>
                    </a:p>
                    <a:p>
                      <a:pPr algn="ctr"/>
                      <a:endParaRPr lang="fr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dirty="0"/>
                        <a:t>BIP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/>
                        <a:t>Séjours de recherche</a:t>
                      </a:r>
                    </a:p>
                    <a:p>
                      <a:pPr algn="ctr"/>
                      <a:endParaRPr lang="fr-BE" sz="1600" dirty="0"/>
                    </a:p>
                    <a:p>
                      <a:pPr algn="ctr"/>
                      <a:r>
                        <a:rPr lang="fr-BE" sz="1600" dirty="0" err="1"/>
                        <a:t>Co-tutelles</a:t>
                      </a:r>
                      <a:endParaRPr lang="fr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299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256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2EC33-44ED-097C-223B-D67D0303C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EF09284-208F-DDA8-4E5C-879E000E24C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5296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5B46F833-86F1-0537-3020-361835376580}"/>
              </a:ext>
            </a:extLst>
          </p:cNvPr>
          <p:cNvSpPr/>
          <p:nvPr/>
        </p:nvSpPr>
        <p:spPr>
          <a:xfrm>
            <a:off x="5409752" y="0"/>
            <a:ext cx="6811817" cy="6858000"/>
          </a:xfrm>
          <a:custGeom>
            <a:avLst/>
            <a:gdLst>
              <a:gd name="connsiteX0" fmla="*/ 0 w 1416909"/>
              <a:gd name="connsiteY0" fmla="*/ 0 h 1120346"/>
              <a:gd name="connsiteX1" fmla="*/ 1416909 w 1416909"/>
              <a:gd name="connsiteY1" fmla="*/ 0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0 w 1416909"/>
              <a:gd name="connsiteY0" fmla="*/ 0 h 1120346"/>
              <a:gd name="connsiteX1" fmla="*/ 1010193 w 1416909"/>
              <a:gd name="connsiteY1" fmla="*/ 1104457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451625 w 1461818"/>
              <a:gd name="connsiteY0" fmla="*/ 0 h 1104457"/>
              <a:gd name="connsiteX1" fmla="*/ 1461818 w 1461818"/>
              <a:gd name="connsiteY1" fmla="*/ 1104457 h 1104457"/>
              <a:gd name="connsiteX2" fmla="*/ 0 w 1461818"/>
              <a:gd name="connsiteY2" fmla="*/ 1089667 h 1104457"/>
              <a:gd name="connsiteX3" fmla="*/ 451625 w 1461818"/>
              <a:gd name="connsiteY3" fmla="*/ 0 h 1104457"/>
              <a:gd name="connsiteX0" fmla="*/ 1453678 w 1461818"/>
              <a:gd name="connsiteY0" fmla="*/ 0 h 1157050"/>
              <a:gd name="connsiteX1" fmla="*/ 1461818 w 1461818"/>
              <a:gd name="connsiteY1" fmla="*/ 1157050 h 1157050"/>
              <a:gd name="connsiteX2" fmla="*/ 0 w 1461818"/>
              <a:gd name="connsiteY2" fmla="*/ 1142260 h 1157050"/>
              <a:gd name="connsiteX3" fmla="*/ 1453678 w 1461818"/>
              <a:gd name="connsiteY3" fmla="*/ 0 h 1157050"/>
              <a:gd name="connsiteX0" fmla="*/ 1754294 w 1762434"/>
              <a:gd name="connsiteY0" fmla="*/ 0 h 1159791"/>
              <a:gd name="connsiteX1" fmla="*/ 1762434 w 1762434"/>
              <a:gd name="connsiteY1" fmla="*/ 1157050 h 1159791"/>
              <a:gd name="connsiteX2" fmla="*/ 0 w 1762434"/>
              <a:gd name="connsiteY2" fmla="*/ 1159791 h 1159791"/>
              <a:gd name="connsiteX3" fmla="*/ 1754294 w 1762434"/>
              <a:gd name="connsiteY3" fmla="*/ 0 h 115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434" h="1159791">
                <a:moveTo>
                  <a:pt x="1754294" y="0"/>
                </a:moveTo>
                <a:cubicBezTo>
                  <a:pt x="1757007" y="385683"/>
                  <a:pt x="1759721" y="771367"/>
                  <a:pt x="1762434" y="1157050"/>
                </a:cubicBezTo>
                <a:lnTo>
                  <a:pt x="0" y="1159791"/>
                </a:lnTo>
                <a:lnTo>
                  <a:pt x="1754294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7531622-E223-0AB6-4B3D-8010AAC24018}"/>
              </a:ext>
            </a:extLst>
          </p:cNvPr>
          <p:cNvSpPr txBox="1"/>
          <p:nvPr/>
        </p:nvSpPr>
        <p:spPr>
          <a:xfrm>
            <a:off x="540187" y="1691072"/>
            <a:ext cx="82900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  <a:t>Des programmes éco-responsables</a:t>
            </a:r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  <a:p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82BC88-6D63-DD5F-9763-9B32ADEFFA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C4A079E-9AB1-32B9-84B9-DBC86E7BEF06}"/>
              </a:ext>
            </a:extLst>
          </p:cNvPr>
          <p:cNvCxnSpPr>
            <a:cxnSpLocks/>
          </p:cNvCxnSpPr>
          <p:nvPr/>
        </p:nvCxnSpPr>
        <p:spPr>
          <a:xfrm>
            <a:off x="1600200" y="6225755"/>
            <a:ext cx="100516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52A32B9C-0071-FB15-D507-F2A2D42797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73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52755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5566501" y="361598"/>
            <a:ext cx="613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Politique de voyage durable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FE2E5B1-3221-90F3-2E28-B521DCA27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0237" y="1143000"/>
            <a:ext cx="8391525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2E26B94-5A5D-570B-D422-8A7BE7C7E788}"/>
              </a:ext>
            </a:extLst>
          </p:cNvPr>
          <p:cNvSpPr txBox="1"/>
          <p:nvPr/>
        </p:nvSpPr>
        <p:spPr>
          <a:xfrm>
            <a:off x="1471041" y="2821246"/>
            <a:ext cx="1016598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fr-BE" sz="2800" b="1" dirty="0">
                <a:solidFill>
                  <a:srgbClr val="085296"/>
                </a:solidFill>
                <a:latin typeface="MetaOT-Norm" panose="020B0504030101020102" pitchFamily="34" charset="77"/>
              </a:rPr>
              <a:t>La Commission Européenne vous y invite</a:t>
            </a:r>
            <a:endParaRPr lang="fr-BE" sz="2800" b="1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Bonus financier en cas de voyage durable</a:t>
            </a:r>
            <a:endParaRPr lang="fr-FR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La durabilité est l’une des 4 thématiques centrales du projet Erasmus+ 2021-27</a:t>
            </a:r>
          </a:p>
          <a:p>
            <a:pPr algn="l" fontAlgn="base"/>
            <a:endParaRPr lang="fr-FR" sz="200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r>
              <a:rPr lang="fr-BE" sz="2800" b="1" dirty="0">
                <a:solidFill>
                  <a:srgbClr val="085296"/>
                </a:solidFill>
                <a:latin typeface="MetaOT-Norm" panose="020B0504030101020102" pitchFamily="34" charset="77"/>
              </a:rPr>
              <a:t>L’ULB vous y invite aussi</a:t>
            </a:r>
            <a:endParaRPr lang="fr-BE" sz="2800" b="1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Filtrez les destinations par accessibilité en transports en commun</a:t>
            </a:r>
            <a:endParaRPr lang="fr-FR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Retrouvez nos liens utiles pour voyager durablement, vous meubler durablement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Faites partie de l’effort commun pour réduire l’empreinte carbone de l’ULB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Traversez et découvrez l’Europe, faites escale, </a:t>
            </a:r>
            <a:r>
              <a:rPr lang="fr-FR" sz="2000" b="1" dirty="0">
                <a:solidFill>
                  <a:srgbClr val="085296"/>
                </a:solidFill>
                <a:latin typeface="MetaOT-Norm" panose="020B0504030101020102" pitchFamily="34" charset="77"/>
              </a:rPr>
              <a:t>prenez le temps de voyager </a:t>
            </a: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r>
              <a:rPr lang="fr-FR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Sur place, adoptez un comportement éco-responsable</a:t>
            </a:r>
          </a:p>
          <a:p>
            <a:pPr algn="l" fontAlgn="base"/>
            <a:endParaRPr lang="fr-FR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endParaRPr lang="fr-FR" sz="200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457200" indent="-457200" algn="l" fontAlgn="base">
              <a:buFont typeface="Wingdings" panose="05000000000000000000" pitchFamily="2" charset="2"/>
              <a:buChar char="è"/>
            </a:pP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endParaRPr lang="fr-FR" sz="2400" dirty="0">
              <a:latin typeface="MetaOT-Norm" panose="020B050403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27678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AEA25-D387-ABB7-75DB-A9886B8A2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57A73D61-3889-1723-2E16-0733BEFEF6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2B590F6-BC8F-BCC2-2891-264A5CF32968}"/>
              </a:ext>
            </a:extLst>
          </p:cNvPr>
          <p:cNvCxnSpPr>
            <a:cxnSpLocks/>
          </p:cNvCxnSpPr>
          <p:nvPr/>
        </p:nvCxnSpPr>
        <p:spPr>
          <a:xfrm>
            <a:off x="1536700" y="6352755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00F3DF73-C4A1-0C21-9D10-449D074D34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13C5F37-2CBB-B9D9-FCF5-10B0CEB5FA00}"/>
              </a:ext>
            </a:extLst>
          </p:cNvPr>
          <p:cNvSpPr txBox="1"/>
          <p:nvPr/>
        </p:nvSpPr>
        <p:spPr>
          <a:xfrm>
            <a:off x="5566501" y="361598"/>
            <a:ext cx="613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Politique de voyage durable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348D68-9B55-5400-6709-DDDBDCFFADD9}"/>
              </a:ext>
            </a:extLst>
          </p:cNvPr>
          <p:cNvSpPr txBox="1"/>
          <p:nvPr/>
        </p:nvSpPr>
        <p:spPr>
          <a:xfrm>
            <a:off x="4778188" y="30340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dirty="0">
                <a:hlinkClick r:id="rId4"/>
              </a:rPr>
              <a:t>Partir en mobilité verte, en bref…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264066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D1905B0-A706-F1A5-4D7E-E43993DF0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06"/>
            <a:ext cx="12191999" cy="686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04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04C972D-47FC-42E0-3420-155E0D88E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34"/>
            <a:ext cx="12192000" cy="684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727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A000B98-F62F-2A0A-1A36-57CDAB1F81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" y="0"/>
            <a:ext cx="121900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618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893103D-07B9-1BF9-F4C9-3804ECAAC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992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D76268-BBB9-9D10-A502-E404C7AD6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9"/>
            <a:ext cx="12192000" cy="685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446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EE7BF80-6A5C-D390-D25E-A774B87AC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9"/>
            <a:ext cx="12192000" cy="685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654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C6852D8-7D91-64FF-6939-37DA7A120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24"/>
            <a:ext cx="12192000" cy="683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82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093A2FC-EC11-83EA-004C-54DF52AA4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0" y="0"/>
            <a:ext cx="12183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436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DE724-E7A4-EA39-CBCF-A13D8AC33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FB1583-7E2C-B98C-B790-A42437B378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5296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2B20FFD3-9788-F8D1-A25C-6DC8784A26FF}"/>
              </a:ext>
            </a:extLst>
          </p:cNvPr>
          <p:cNvSpPr/>
          <p:nvPr/>
        </p:nvSpPr>
        <p:spPr>
          <a:xfrm>
            <a:off x="5409752" y="0"/>
            <a:ext cx="6811817" cy="6858000"/>
          </a:xfrm>
          <a:custGeom>
            <a:avLst/>
            <a:gdLst>
              <a:gd name="connsiteX0" fmla="*/ 0 w 1416909"/>
              <a:gd name="connsiteY0" fmla="*/ 0 h 1120346"/>
              <a:gd name="connsiteX1" fmla="*/ 1416909 w 1416909"/>
              <a:gd name="connsiteY1" fmla="*/ 0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0 w 1416909"/>
              <a:gd name="connsiteY0" fmla="*/ 0 h 1120346"/>
              <a:gd name="connsiteX1" fmla="*/ 1010193 w 1416909"/>
              <a:gd name="connsiteY1" fmla="*/ 1104457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451625 w 1461818"/>
              <a:gd name="connsiteY0" fmla="*/ 0 h 1104457"/>
              <a:gd name="connsiteX1" fmla="*/ 1461818 w 1461818"/>
              <a:gd name="connsiteY1" fmla="*/ 1104457 h 1104457"/>
              <a:gd name="connsiteX2" fmla="*/ 0 w 1461818"/>
              <a:gd name="connsiteY2" fmla="*/ 1089667 h 1104457"/>
              <a:gd name="connsiteX3" fmla="*/ 451625 w 1461818"/>
              <a:gd name="connsiteY3" fmla="*/ 0 h 1104457"/>
              <a:gd name="connsiteX0" fmla="*/ 1453678 w 1461818"/>
              <a:gd name="connsiteY0" fmla="*/ 0 h 1157050"/>
              <a:gd name="connsiteX1" fmla="*/ 1461818 w 1461818"/>
              <a:gd name="connsiteY1" fmla="*/ 1157050 h 1157050"/>
              <a:gd name="connsiteX2" fmla="*/ 0 w 1461818"/>
              <a:gd name="connsiteY2" fmla="*/ 1142260 h 1157050"/>
              <a:gd name="connsiteX3" fmla="*/ 1453678 w 1461818"/>
              <a:gd name="connsiteY3" fmla="*/ 0 h 1157050"/>
              <a:gd name="connsiteX0" fmla="*/ 1754294 w 1762434"/>
              <a:gd name="connsiteY0" fmla="*/ 0 h 1159791"/>
              <a:gd name="connsiteX1" fmla="*/ 1762434 w 1762434"/>
              <a:gd name="connsiteY1" fmla="*/ 1157050 h 1159791"/>
              <a:gd name="connsiteX2" fmla="*/ 0 w 1762434"/>
              <a:gd name="connsiteY2" fmla="*/ 1159791 h 1159791"/>
              <a:gd name="connsiteX3" fmla="*/ 1754294 w 1762434"/>
              <a:gd name="connsiteY3" fmla="*/ 0 h 115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434" h="1159791">
                <a:moveTo>
                  <a:pt x="1754294" y="0"/>
                </a:moveTo>
                <a:cubicBezTo>
                  <a:pt x="1757007" y="385683"/>
                  <a:pt x="1759721" y="771367"/>
                  <a:pt x="1762434" y="1157050"/>
                </a:cubicBezTo>
                <a:lnTo>
                  <a:pt x="0" y="1159791"/>
                </a:lnTo>
                <a:lnTo>
                  <a:pt x="1754294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6203B8D-E42F-6AB7-D75A-1736810273F4}"/>
              </a:ext>
            </a:extLst>
          </p:cNvPr>
          <p:cNvSpPr txBox="1"/>
          <p:nvPr/>
        </p:nvSpPr>
        <p:spPr>
          <a:xfrm>
            <a:off x="540187" y="1691072"/>
            <a:ext cx="829004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  <a:t>Préparation linguistique</a:t>
            </a:r>
          </a:p>
          <a:p>
            <a:endParaRPr lang="fr-FR" sz="28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4000" spc="300" dirty="0">
                <a:solidFill>
                  <a:schemeClr val="bg1"/>
                </a:solidFill>
                <a:latin typeface="MetaOT-Book" panose="020B0504030101020102" pitchFamily="34" charset="77"/>
              </a:rPr>
              <a:t>ULB Langues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4000" spc="300" dirty="0">
                <a:solidFill>
                  <a:schemeClr val="bg1"/>
                </a:solidFill>
                <a:latin typeface="MetaOT-Book" panose="020B0504030101020102" pitchFamily="34" charset="77"/>
              </a:rPr>
              <a:t>F9</a:t>
            </a: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6E3CE0-500C-EE45-F1FC-00661981BB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AC583A6-B8B8-D48F-325C-4C747105B637}"/>
              </a:ext>
            </a:extLst>
          </p:cNvPr>
          <p:cNvCxnSpPr>
            <a:cxnSpLocks/>
          </p:cNvCxnSpPr>
          <p:nvPr/>
        </p:nvCxnSpPr>
        <p:spPr>
          <a:xfrm>
            <a:off x="1600200" y="6225755"/>
            <a:ext cx="100516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E5FD8BBC-2C11-C455-AA34-5EC42229C9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440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AEEBE-EC4A-9B6B-3BC3-DD66C2423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449241B-838D-6A5B-1968-1782DC8FB5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17BC028-460A-29A8-7A5E-C2F5C630F33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42D483F-2868-0A9D-0124-B4C13955E5D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D4D41E7-EA00-82B9-D872-49C38EEB89BA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184559" y="6352755"/>
            <a:ext cx="651812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383A4BE-2AAD-9E7F-7BC8-339BD2AA1A1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0665" y="2554056"/>
            <a:ext cx="6650667" cy="174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50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4036F-A0BC-93C2-6453-F9BE66E8E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3417B86-C09E-A8C9-ECC1-58AB890F685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4831987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9596745-E0F0-86EE-C316-9C2E1D01216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440638" y="2091916"/>
            <a:ext cx="6345978" cy="28090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400" dirty="0">
                <a:solidFill>
                  <a:srgbClr val="085296"/>
                </a:solidFill>
              </a:rPr>
              <a:t>Centre </a:t>
            </a:r>
            <a:r>
              <a:rPr lang="fr-BE" sz="2400" dirty="0" err="1">
                <a:solidFill>
                  <a:srgbClr val="085296"/>
                </a:solidFill>
              </a:rPr>
              <a:t>interfacultaire</a:t>
            </a:r>
            <a:r>
              <a:rPr lang="fr-BE" sz="2400" dirty="0">
                <a:solidFill>
                  <a:srgbClr val="085296"/>
                </a:solidFill>
              </a:rPr>
              <a:t> de langues de l’ULB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400" dirty="0">
                <a:solidFill>
                  <a:srgbClr val="085296"/>
                </a:solidFill>
              </a:rPr>
              <a:t>Accompagner les </a:t>
            </a:r>
            <a:r>
              <a:rPr lang="fr-BE" sz="2400" dirty="0" err="1">
                <a:solidFill>
                  <a:srgbClr val="085296"/>
                </a:solidFill>
              </a:rPr>
              <a:t>étudiant·es</a:t>
            </a:r>
            <a:r>
              <a:rPr lang="fr-BE" sz="2400" dirty="0">
                <a:solidFill>
                  <a:srgbClr val="085296"/>
                </a:solidFill>
              </a:rPr>
              <a:t>, le personnel dans le développement de leurs compétences linguistiques 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FR" sz="2400" dirty="0">
                <a:solidFill>
                  <a:srgbClr val="085296"/>
                </a:solidFill>
              </a:rPr>
              <a:t>Notre offre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A97FC64-B13B-F6F8-76F8-2F15D782EC2E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5184559" y="6352755"/>
            <a:ext cx="651812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00ED74DF-870E-FAF5-F49B-054564680FD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45050" y="1287244"/>
            <a:ext cx="4341885" cy="55707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3600" spc="300">
                <a:solidFill>
                  <a:schemeClr val="bg1"/>
                </a:solidFill>
              </a:rPr>
              <a:t>Carole TRAORÉ</a:t>
            </a:r>
          </a:p>
          <a:p>
            <a:pPr algn="ctr"/>
            <a:r>
              <a:rPr lang="fr-FR" sz="2000" spc="300">
                <a:solidFill>
                  <a:schemeClr val="bg1"/>
                </a:solidFill>
              </a:rPr>
              <a:t>Responsable administrative d’ULB Langues</a:t>
            </a:r>
          </a:p>
          <a:p>
            <a:pPr algn="ctr"/>
            <a:endParaRPr lang="fr-FR" sz="2000" spc="300">
              <a:solidFill>
                <a:schemeClr val="bg1"/>
              </a:solidFill>
            </a:endParaRPr>
          </a:p>
          <a:p>
            <a:pPr algn="ctr"/>
            <a:endParaRPr lang="fr-FR" sz="2000" spc="300">
              <a:solidFill>
                <a:schemeClr val="bg1"/>
              </a:solidFill>
            </a:endParaRPr>
          </a:p>
          <a:p>
            <a:pPr algn="ctr"/>
            <a:endParaRPr lang="fr-FR" sz="2000" spc="300">
              <a:solidFill>
                <a:schemeClr val="bg1"/>
              </a:solidFill>
            </a:endParaRPr>
          </a:p>
          <a:p>
            <a:pPr algn="ctr"/>
            <a:endParaRPr lang="fr-FR" sz="2000" spc="300">
              <a:solidFill>
                <a:schemeClr val="bg1"/>
              </a:solidFill>
            </a:endParaRPr>
          </a:p>
          <a:p>
            <a:pPr algn="ctr"/>
            <a:endParaRPr lang="fr-FR" sz="2800" spc="300">
              <a:solidFill>
                <a:schemeClr val="bg1"/>
              </a:solidFill>
            </a:endParaRPr>
          </a:p>
          <a:p>
            <a:pPr algn="ctr"/>
            <a:endParaRPr lang="fr-FR" sz="2400" b="1" spc="300">
              <a:solidFill>
                <a:schemeClr val="bg1"/>
              </a:solidFill>
            </a:endParaRPr>
          </a:p>
          <a:p>
            <a:pPr algn="ctr"/>
            <a:r>
              <a:rPr lang="fr-FR" sz="2400" b="1" spc="300">
                <a:solidFill>
                  <a:schemeClr val="bg1"/>
                </a:solidFill>
              </a:rPr>
              <a:t>Écrivez-nous!</a:t>
            </a:r>
          </a:p>
          <a:p>
            <a:pPr algn="ctr"/>
            <a:r>
              <a:rPr lang="fr-FR" sz="2000" spc="300">
                <a:solidFill>
                  <a:schemeClr val="bg1"/>
                </a:solidFill>
              </a:rPr>
              <a:t>langues@ulb.be</a:t>
            </a:r>
          </a:p>
          <a:p>
            <a:pPr algn="ctr"/>
            <a:endParaRPr lang="fr-FR" sz="2000" spc="300">
              <a:solidFill>
                <a:schemeClr val="bg1"/>
              </a:solidFill>
            </a:endParaRPr>
          </a:p>
          <a:p>
            <a:pPr algn="ctr"/>
            <a:r>
              <a:rPr lang="fr-FR" sz="2400" b="1" spc="300">
                <a:solidFill>
                  <a:schemeClr val="bg1"/>
                </a:solidFill>
              </a:rPr>
              <a:t>Visitez notre site:  </a:t>
            </a:r>
          </a:p>
          <a:p>
            <a:pPr algn="ctr"/>
            <a:r>
              <a:rPr lang="fr-FR" sz="2000" spc="300">
                <a:solidFill>
                  <a:schemeClr val="bg1"/>
                </a:solidFill>
                <a:hlinkClick r:id="rId10"/>
              </a:rPr>
              <a:t>Site web ULB Langues FR</a:t>
            </a:r>
            <a:endParaRPr lang="fr-FR" sz="2000" spc="300">
              <a:solidFill>
                <a:schemeClr val="bg1"/>
              </a:solidFill>
            </a:endParaRPr>
          </a:p>
          <a:p>
            <a:pPr algn="ctr"/>
            <a:r>
              <a:rPr lang="fr-FR" sz="2000" spc="300">
                <a:solidFill>
                  <a:schemeClr val="bg1"/>
                </a:solidFill>
                <a:hlinkClick r:id="rId11"/>
              </a:rPr>
              <a:t>ULB Langues </a:t>
            </a:r>
            <a:r>
              <a:rPr lang="fr-FR" sz="2000" spc="300" err="1">
                <a:solidFill>
                  <a:schemeClr val="bg1"/>
                </a:solidFill>
                <a:hlinkClick r:id="rId11"/>
              </a:rPr>
              <a:t>website</a:t>
            </a:r>
            <a:r>
              <a:rPr lang="fr-FR" sz="2000" spc="300">
                <a:solidFill>
                  <a:schemeClr val="bg1"/>
                </a:solidFill>
                <a:hlinkClick r:id="rId11"/>
              </a:rPr>
              <a:t> </a:t>
            </a:r>
            <a:endParaRPr lang="fr-FR" sz="2000" spc="300">
              <a:solidFill>
                <a:schemeClr val="bg1"/>
              </a:solidFill>
            </a:endParaRPr>
          </a:p>
          <a:p>
            <a:pPr algn="ctr"/>
            <a:endParaRPr lang="fr-FR" sz="2000">
              <a:solidFill>
                <a:schemeClr val="bg1"/>
              </a:solidFill>
            </a:endParaRPr>
          </a:p>
        </p:txBody>
      </p:sp>
      <p:pic>
        <p:nvPicPr>
          <p:cNvPr id="6" name="Image 5" descr="Une image contenant Visage humain, sourire, personne, portrait&#10;&#10;Le contenu généré par l’IA peut être incorrect.">
            <a:extLst>
              <a:ext uri="{FF2B5EF4-FFF2-40B4-BE49-F238E27FC236}">
                <a16:creationId xmlns:a16="http://schemas.microsoft.com/office/drawing/2014/main" id="{ECCD48FD-F0C2-A2AE-93DD-15231DDCA32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8727" y="2655138"/>
            <a:ext cx="1547723" cy="15477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C660837-AFD6-4A80-BC93-FB9AC8D8F9E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652" y="366609"/>
            <a:ext cx="2480836" cy="65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92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93FEA-12CD-46BA-89D5-DA0A03145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C07BCB3-5FAC-7145-855D-59DB72B9DF7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4831987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CE995E-02F5-3859-CACD-7B65D9F2F67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240058" y="2070647"/>
            <a:ext cx="6518128" cy="327070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400" dirty="0">
                <a:solidFill>
                  <a:srgbClr val="085296"/>
                </a:solidFill>
              </a:rPr>
              <a:t>Opportunités de mobilité internationale et de collaboration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400" dirty="0">
                <a:solidFill>
                  <a:srgbClr val="085296"/>
                </a:solidFill>
              </a:rPr>
              <a:t>Communication efficace dans un environnement international </a:t>
            </a:r>
            <a:r>
              <a:rPr lang="fr-BE" sz="2000" dirty="0">
                <a:solidFill>
                  <a:srgbClr val="085296"/>
                </a:solidFill>
              </a:rPr>
              <a:t>(CIVIS, universités partenaires, </a:t>
            </a:r>
            <a:r>
              <a:rPr lang="fr-BE" sz="2000" dirty="0" err="1">
                <a:solidFill>
                  <a:srgbClr val="085296"/>
                </a:solidFill>
              </a:rPr>
              <a:t>étudiant·es</a:t>
            </a:r>
            <a:r>
              <a:rPr lang="fr-BE" sz="2000" dirty="0">
                <a:solidFill>
                  <a:srgbClr val="085296"/>
                </a:solidFill>
              </a:rPr>
              <a:t> internationaux, etc.)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400" dirty="0">
                <a:solidFill>
                  <a:srgbClr val="085296"/>
                </a:solidFill>
              </a:rPr>
              <a:t>Bruxelles, ville multiculturelle et multilingue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84F734D-41DB-C7BA-08B3-65EBA6341DA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93A3A77-5558-1FCE-59F6-5A128212655A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184559" y="6352755"/>
            <a:ext cx="651812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C2DA103D-8609-1EA6-049A-A0BC1FA8F36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41077" y="2736502"/>
            <a:ext cx="3949832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2800" spc="300">
                <a:solidFill>
                  <a:schemeClr val="bg1"/>
                </a:solidFill>
              </a:rPr>
              <a:t>POURQUOI </a:t>
            </a:r>
          </a:p>
          <a:p>
            <a:r>
              <a:rPr lang="fr-BE" sz="2800" spc="300">
                <a:solidFill>
                  <a:schemeClr val="bg1"/>
                </a:solidFill>
              </a:rPr>
              <a:t>SE FORMER </a:t>
            </a:r>
          </a:p>
          <a:p>
            <a:r>
              <a:rPr lang="fr-BE" sz="2800" spc="300">
                <a:solidFill>
                  <a:schemeClr val="bg1"/>
                </a:solidFill>
              </a:rPr>
              <a:t>EN LANGUES ?</a:t>
            </a:r>
          </a:p>
        </p:txBody>
      </p:sp>
      <p:pic>
        <p:nvPicPr>
          <p:cNvPr id="4" name="Image 3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87A493E-17E0-11BC-4335-59C91E7BE55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652" y="366609"/>
            <a:ext cx="2480836" cy="65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87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99045-BE8E-9EB1-1374-BA84BAC6D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0E5F18-7F15-2A80-15B3-9979EA4073E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221569" cy="685800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E85651-6E6E-72FB-7386-1B562A14B97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40187" y="2768556"/>
            <a:ext cx="3671889" cy="21852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2800" spc="300">
                <a:solidFill>
                  <a:schemeClr val="bg1"/>
                </a:solidFill>
              </a:rPr>
              <a:t>NOTRE OFFRE</a:t>
            </a:r>
          </a:p>
          <a:p>
            <a:r>
              <a:rPr lang="fr-BE" sz="2000" i="1" spc="300">
                <a:solidFill>
                  <a:schemeClr val="bg1"/>
                </a:solidFill>
              </a:rPr>
              <a:t>Plusieurs activités </a:t>
            </a:r>
          </a:p>
          <a:p>
            <a:r>
              <a:rPr lang="fr-BE" sz="2000" i="1" spc="300">
                <a:solidFill>
                  <a:schemeClr val="bg1"/>
                </a:solidFill>
              </a:rPr>
              <a:t>à combiner </a:t>
            </a:r>
          </a:p>
          <a:p>
            <a:r>
              <a:rPr lang="fr-BE" sz="2000" i="1" spc="300">
                <a:solidFill>
                  <a:schemeClr val="bg1"/>
                </a:solidFill>
              </a:rPr>
              <a:t>tout au long de l’année académique</a:t>
            </a:r>
          </a:p>
          <a:p>
            <a:endParaRPr lang="fr-BE" sz="2800" spc="300">
              <a:solidFill>
                <a:schemeClr val="bg1"/>
              </a:solidFill>
            </a:endParaRPr>
          </a:p>
        </p:txBody>
      </p:sp>
      <p:pic>
        <p:nvPicPr>
          <p:cNvPr id="5" name="Image 4" descr="Une image contenant plein air, moulinet, personne, habits&#10;&#10;Le contenu généré par l’IA peut être incorrect.">
            <a:extLst>
              <a:ext uri="{FF2B5EF4-FFF2-40B4-BE49-F238E27FC236}">
                <a16:creationId xmlns:a16="http://schemas.microsoft.com/office/drawing/2014/main" id="{4719D535-9BB3-3248-79E6-3E5A45BCB1D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2076" y="-94594"/>
            <a:ext cx="5364000" cy="7047188"/>
          </a:xfrm>
          <a:prstGeom prst="flowChartInputOutpu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D1DC1E-A3B8-F203-EF51-DF77094AC33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pic>
        <p:nvPicPr>
          <p:cNvPr id="3" name="Image 2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A8B61570-7F76-5ACA-9E19-99A32A7C88A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652" y="366609"/>
            <a:ext cx="2480836" cy="65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781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7AB05-B4C5-7868-EBE3-0DC960393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BDF00B3C-A45B-DD54-08F5-40953851C14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94759" y="1243762"/>
            <a:ext cx="10846947" cy="57092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fontAlgn="base"/>
            <a:r>
              <a:rPr lang="fr-BE" sz="4400" dirty="0">
                <a:solidFill>
                  <a:srgbClr val="084E91"/>
                </a:solidFill>
                <a:effectLst/>
              </a:rPr>
              <a:t>Tables de conversation</a:t>
            </a:r>
            <a:endParaRPr lang="fr-BE" sz="4400" b="1" i="0" dirty="0">
              <a:solidFill>
                <a:srgbClr val="040404"/>
              </a:solidFill>
              <a:effectLst/>
            </a:endParaRP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Niveau : avoir les bases pour pouvoir converser dans la langue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FR, EN, NL, DE, IT, ES, PT, ZH &amp; RU au Solbosch  I  EN, FR à Erasme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Ouvert aux personnels </a:t>
            </a:r>
            <a:r>
              <a:rPr lang="fr-BE" sz="2000" b="1" dirty="0">
                <a:solidFill>
                  <a:srgbClr val="085296"/>
                </a:solidFill>
              </a:rPr>
              <a:t>académique, scientifique, ATGS, aux </a:t>
            </a:r>
            <a:r>
              <a:rPr lang="fr-BE" sz="2000" b="1" dirty="0" err="1">
                <a:solidFill>
                  <a:srgbClr val="085296"/>
                </a:solidFill>
              </a:rPr>
              <a:t>étudiant·es</a:t>
            </a:r>
            <a:r>
              <a:rPr lang="fr-BE" sz="2000" b="1" dirty="0">
                <a:solidFill>
                  <a:srgbClr val="085296"/>
                </a:solidFill>
              </a:rPr>
              <a:t>, </a:t>
            </a:r>
            <a:r>
              <a:rPr lang="fr-BE" sz="2000" b="1" dirty="0" err="1">
                <a:solidFill>
                  <a:srgbClr val="085296"/>
                </a:solidFill>
              </a:rPr>
              <a:t>doctorant·es</a:t>
            </a:r>
            <a:r>
              <a:rPr lang="fr-BE" sz="2000" b="1" dirty="0">
                <a:solidFill>
                  <a:srgbClr val="085296"/>
                </a:solidFill>
              </a:rPr>
              <a:t>, post- </a:t>
            </a:r>
            <a:r>
              <a:rPr lang="fr-BE" sz="2000" b="1" dirty="0" err="1">
                <a:solidFill>
                  <a:srgbClr val="085296"/>
                </a:solidFill>
              </a:rPr>
              <a:t>doctorant·es</a:t>
            </a:r>
            <a:r>
              <a:rPr lang="fr-BE" sz="2000" b="1" dirty="0">
                <a:solidFill>
                  <a:srgbClr val="085296"/>
                </a:solidFill>
              </a:rPr>
              <a:t> et </a:t>
            </a:r>
            <a:r>
              <a:rPr lang="fr-BE" sz="2000" b="1" dirty="0" err="1">
                <a:solidFill>
                  <a:srgbClr val="085296"/>
                </a:solidFill>
              </a:rPr>
              <a:t>chercheur·es</a:t>
            </a:r>
            <a:endParaRPr lang="fr-BE" sz="2000" b="1" dirty="0">
              <a:solidFill>
                <a:srgbClr val="085296"/>
              </a:solidFill>
            </a:endParaRP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Organisées plusieurs fois par semaine durant la pause déjeuner Q1+ Q2</a:t>
            </a:r>
            <a:endParaRPr lang="fr-BE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Animées par des </a:t>
            </a:r>
            <a:r>
              <a:rPr lang="fr-BE" sz="2000" dirty="0" err="1">
                <a:solidFill>
                  <a:srgbClr val="085296"/>
                </a:solidFill>
              </a:rPr>
              <a:t>étudiant·es</a:t>
            </a:r>
            <a:r>
              <a:rPr lang="fr-BE" sz="2000" dirty="0">
                <a:solidFill>
                  <a:srgbClr val="085296"/>
                </a:solidFill>
              </a:rPr>
              <a:t> </a:t>
            </a:r>
            <a:r>
              <a:rPr lang="fr-BE" sz="2000" dirty="0" err="1">
                <a:solidFill>
                  <a:srgbClr val="085296"/>
                </a:solidFill>
              </a:rPr>
              <a:t>natif·ves</a:t>
            </a:r>
            <a:r>
              <a:rPr lang="fr-BE" sz="2000" dirty="0">
                <a:solidFill>
                  <a:srgbClr val="085296"/>
                </a:solidFill>
              </a:rPr>
              <a:t> 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Converser sans pression académique ou professionnelle dans un cadre convivial et décontracté 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Réservation de créneaux via cette page UV I </a:t>
            </a:r>
            <a:r>
              <a:rPr lang="fr-BE" sz="2000" dirty="0">
                <a:hlinkClick r:id="rId10"/>
              </a:rPr>
              <a:t>Réserver un créneau </a:t>
            </a:r>
            <a:endParaRPr lang="fr-BE" sz="2000" dirty="0">
              <a:solidFill>
                <a:srgbClr val="085296"/>
              </a:solidFill>
            </a:endParaRPr>
          </a:p>
          <a:p>
            <a:pPr>
              <a:lnSpc>
                <a:spcPct val="150000"/>
              </a:lnSpc>
            </a:pPr>
            <a:endParaRPr lang="fr-B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sz="2400" dirty="0">
              <a:latin typeface="MetaOT-Norm" panose="020B0504030101020102" pitchFamily="34" charset="77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F8F9328-099E-18F0-7CC3-348AF024F5CE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536700" y="6352755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Une image contenant texte, capture d’écran, Police, Graphique&#10;&#10;Le contenu généré par l’IA peut être incorrect.">
            <a:hlinkClick r:id="rId11"/>
            <a:extLst>
              <a:ext uri="{FF2B5EF4-FFF2-40B4-BE49-F238E27FC236}">
                <a16:creationId xmlns:a16="http://schemas.microsoft.com/office/drawing/2014/main" id="{BC6EA0F0-CFAE-5F5D-76DD-C73D529C523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5644" y="5412575"/>
            <a:ext cx="3411803" cy="114033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81CFC23-5276-9C3D-67D0-DF45E0B066E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 rot="16200000">
            <a:off x="10760748" y="2421709"/>
            <a:ext cx="503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dirty="0"/>
              <a:t>👉🏾</a:t>
            </a:r>
          </a:p>
        </p:txBody>
      </p:sp>
      <p:pic>
        <p:nvPicPr>
          <p:cNvPr id="6" name="Image 5" descr="Une image contenant Police, Graphique, logo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B35472C-2251-0B19-B917-716AB5E107E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365" y="267500"/>
            <a:ext cx="2105819" cy="79403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4B921CA-5C04-2FAC-BEA8-88ABD001835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208684" y="716390"/>
            <a:ext cx="26220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i="1" dirty="0"/>
              <a:t>Scanner le QR code pour accéder à la page de réservation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B193CC4-8397-22CD-D565-C6B4C61A64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86111" y="460360"/>
            <a:ext cx="1909524" cy="189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01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12AD0-92CE-9625-F401-56FF627E3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59089225-DFC0-6AB0-53C8-B7944F44A6F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94760" y="1243762"/>
            <a:ext cx="11825904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da-DK" sz="4400" dirty="0">
                <a:solidFill>
                  <a:srgbClr val="084E91"/>
                </a:solidFill>
                <a:effectLst/>
              </a:rPr>
              <a:t>Language Boost</a:t>
            </a:r>
            <a:endParaRPr lang="fr-BE" sz="4400" b="1" i="0" dirty="0">
              <a:solidFill>
                <a:srgbClr val="040404"/>
              </a:solidFill>
              <a:effectLst/>
            </a:endParaRP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Niveau intermédiaire (B1) à niveau avancé (C2)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FR, EN 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Ouvert aux personnels </a:t>
            </a:r>
            <a:r>
              <a:rPr lang="fr-BE" sz="2000" b="1" dirty="0">
                <a:solidFill>
                  <a:srgbClr val="085296"/>
                </a:solidFill>
              </a:rPr>
              <a:t>académique, scientifique, ATGS, aux étudiant.es, </a:t>
            </a:r>
            <a:r>
              <a:rPr lang="fr-BE" sz="2000" b="1" dirty="0" err="1">
                <a:solidFill>
                  <a:srgbClr val="085296"/>
                </a:solidFill>
              </a:rPr>
              <a:t>doctorant·es</a:t>
            </a:r>
            <a:r>
              <a:rPr lang="fr-BE" sz="2000" b="1" dirty="0">
                <a:solidFill>
                  <a:srgbClr val="085296"/>
                </a:solidFill>
              </a:rPr>
              <a:t>, </a:t>
            </a:r>
            <a:r>
              <a:rPr lang="fr-BE" sz="2000" b="1" dirty="0" err="1">
                <a:solidFill>
                  <a:srgbClr val="085296"/>
                </a:solidFill>
              </a:rPr>
              <a:t>post-doctorant·es</a:t>
            </a:r>
            <a:r>
              <a:rPr lang="fr-BE" sz="2000" b="1" dirty="0">
                <a:solidFill>
                  <a:srgbClr val="085296"/>
                </a:solidFill>
              </a:rPr>
              <a:t> et </a:t>
            </a:r>
            <a:r>
              <a:rPr lang="fr-BE" sz="2000" b="1" dirty="0" err="1">
                <a:solidFill>
                  <a:srgbClr val="085296"/>
                </a:solidFill>
              </a:rPr>
              <a:t>chercheur·euses</a:t>
            </a:r>
            <a:endParaRPr lang="fr-BE" sz="2000" b="1" dirty="0">
              <a:solidFill>
                <a:srgbClr val="085296"/>
              </a:solidFill>
            </a:endParaRP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Campus du Solbosch dans les locaux d’ULB Langues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3 sessions de 6 semaines par an dont 1 réservée uniquement aux personnels 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Forme hybride d’apprentissage en autonomie, avec accompagnement et séances de coaching (ateliers, visite, workshop, etc.)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Renforcer les compétences linguistiques de manière flexible et autonome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Inscription lors des séances d’information en priorité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endParaRPr lang="fr-BE" sz="2000" dirty="0">
              <a:solidFill>
                <a:srgbClr val="085296"/>
              </a:solidFill>
            </a:endParaRPr>
          </a:p>
          <a:p>
            <a:pPr>
              <a:buNone/>
            </a:pPr>
            <a:endParaRPr lang="fr-FR" sz="2400" dirty="0">
              <a:latin typeface="MetaOT-Norm" panose="020B0504030101020102" pitchFamily="34" charset="77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E484427E-000D-E04B-140C-6DFCF55D4250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536700" y="6518126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texte, Graphique, Police, capture d’écran&#10;&#10;Le contenu généré par l’IA peut être incorrect.">
            <a:hlinkClick r:id="rId10"/>
            <a:extLst>
              <a:ext uri="{FF2B5EF4-FFF2-40B4-BE49-F238E27FC236}">
                <a16:creationId xmlns:a16="http://schemas.microsoft.com/office/drawing/2014/main" id="{CA39E792-1BF2-A576-85AB-FE54FAEFFAB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6259" y="5473103"/>
            <a:ext cx="2581069" cy="86035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F2532D7-22E2-A8C9-9283-C272F20764A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221721" y="1792709"/>
            <a:ext cx="503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dirty="0"/>
              <a:t>👉🏾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3343C1C-56EB-86CA-B1CD-6EF94566CBA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800475" y="630267"/>
            <a:ext cx="26220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i="1" dirty="0"/>
              <a:t>Scanner le QR code pour accéder à la page Web et toutes les infos</a:t>
            </a:r>
          </a:p>
        </p:txBody>
      </p:sp>
      <p:pic>
        <p:nvPicPr>
          <p:cNvPr id="3" name="Image 2" descr="Une image contenant Police, Graphique, logo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A3BCBDA-80F9-8D75-703D-CBB54817F64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365" y="267500"/>
            <a:ext cx="2105819" cy="79403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6AACDE-DBAC-0161-1F26-EB553C51C19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44395" y="206489"/>
            <a:ext cx="1930811" cy="187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9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4A55A-3558-CAC8-D1A1-E668BDD04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AB49ED1A-B245-19AC-3B7F-DAF8FEBB846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94759" y="1243762"/>
            <a:ext cx="10846947" cy="43704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 fontAlgn="base"/>
            <a:r>
              <a:rPr lang="fr-BE" sz="4400" dirty="0">
                <a:solidFill>
                  <a:srgbClr val="084E91"/>
                </a:solidFill>
                <a:effectLst/>
              </a:rPr>
              <a:t>Tandems linguistiques</a:t>
            </a:r>
            <a:endParaRPr lang="fr-BE" sz="4400" b="1" i="0" dirty="0">
              <a:solidFill>
                <a:srgbClr val="040404"/>
              </a:solidFill>
              <a:effectLst/>
            </a:endParaRP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Niveau : avoir les bases pour pouvoir converser dans la langue choisie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Former un duo avec </a:t>
            </a:r>
            <a:r>
              <a:rPr lang="fr-BE" sz="2000" dirty="0" err="1">
                <a:solidFill>
                  <a:srgbClr val="085296"/>
                </a:solidFill>
              </a:rPr>
              <a:t>un·e</a:t>
            </a:r>
            <a:r>
              <a:rPr lang="fr-BE" sz="2000" dirty="0">
                <a:solidFill>
                  <a:srgbClr val="085296"/>
                </a:solidFill>
              </a:rPr>
              <a:t> </a:t>
            </a:r>
            <a:r>
              <a:rPr lang="fr-BE" sz="2000" dirty="0" err="1">
                <a:solidFill>
                  <a:srgbClr val="085296"/>
                </a:solidFill>
              </a:rPr>
              <a:t>étudiant·e</a:t>
            </a:r>
            <a:r>
              <a:rPr lang="fr-BE" sz="2000" dirty="0">
                <a:solidFill>
                  <a:srgbClr val="085296"/>
                </a:solidFill>
              </a:rPr>
              <a:t> </a:t>
            </a:r>
            <a:r>
              <a:rPr lang="fr-BE" sz="2000" dirty="0" err="1">
                <a:solidFill>
                  <a:srgbClr val="085296"/>
                </a:solidFill>
              </a:rPr>
              <a:t>natif·ve</a:t>
            </a:r>
            <a:r>
              <a:rPr lang="fr-BE" sz="2000" dirty="0">
                <a:solidFill>
                  <a:srgbClr val="085296"/>
                </a:solidFill>
              </a:rPr>
              <a:t> de la langue que l’on souhaite pratiquer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Réservés </a:t>
            </a:r>
            <a:r>
              <a:rPr lang="fr-BE" sz="2000" b="1" dirty="0">
                <a:solidFill>
                  <a:srgbClr val="085296"/>
                </a:solidFill>
              </a:rPr>
              <a:t>aux étudiant.es ET </a:t>
            </a:r>
            <a:r>
              <a:rPr lang="fr-BE" sz="2000" b="1" dirty="0" err="1">
                <a:solidFill>
                  <a:srgbClr val="085296"/>
                </a:solidFill>
              </a:rPr>
              <a:t>étudiant·es</a:t>
            </a:r>
            <a:r>
              <a:rPr lang="fr-BE" sz="2000" b="1" dirty="0">
                <a:solidFill>
                  <a:srgbClr val="085296"/>
                </a:solidFill>
              </a:rPr>
              <a:t> en mobilité internationale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Plusieurs types de tandems Q1 + Q2</a:t>
            </a: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Possibilité de l’intégrer au PAE (acquisition de crédits) en fonction du type de tandem</a:t>
            </a:r>
            <a:endParaRPr lang="fr-BE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Plateforme pour trouver la bonne personne I </a:t>
            </a:r>
            <a:r>
              <a:rPr lang="fr-BE" sz="2000" dirty="0">
                <a:hlinkClick r:id="rId10"/>
              </a:rPr>
              <a:t>Trouver son binôme</a:t>
            </a:r>
            <a:endParaRPr lang="fr-BE" sz="2000" dirty="0">
              <a:solidFill>
                <a:srgbClr val="085296"/>
              </a:solidFill>
            </a:endParaRPr>
          </a:p>
          <a:p>
            <a:pPr marL="457200" indent="-457200">
              <a:lnSpc>
                <a:spcPct val="150000"/>
              </a:lnSpc>
              <a:buBlip>
                <a:blip r:embed="rId9"/>
              </a:buBlip>
            </a:pPr>
            <a:r>
              <a:rPr lang="fr-BE" sz="2000" dirty="0">
                <a:solidFill>
                  <a:srgbClr val="085296"/>
                </a:solidFill>
              </a:rPr>
              <a:t>Échange simple et convivial : deux langues, deux cultures, un apprentissage partagé</a:t>
            </a:r>
            <a:endParaRPr lang="fr-B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sz="2400" dirty="0">
              <a:latin typeface="MetaOT-Norm" panose="020B0504030101020102" pitchFamily="34" charset="77"/>
            </a:endParaRP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58BC73E-8AD1-946D-EC69-5B8788ED9147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536700" y="6352755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D8FE26C0-9084-6A74-3DD3-5787DF6EA97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 rot="16200000">
            <a:off x="10729582" y="2511308"/>
            <a:ext cx="503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dirty="0"/>
              <a:t>👉🏾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9BBBCF-23F0-F3E1-A1B8-CECEE7A1295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964680" y="627394"/>
            <a:ext cx="26220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400" i="1" dirty="0"/>
              <a:t>Scanner le QR code pour accéder à la plateforme Tandems</a:t>
            </a:r>
          </a:p>
        </p:txBody>
      </p:sp>
      <p:pic>
        <p:nvPicPr>
          <p:cNvPr id="7" name="Image 6" descr="Une image contenant Graphique, graphisme, Police, clipart&#10;&#10;Le contenu généré par l’IA peut être incorrect.">
            <a:hlinkClick r:id="rId11"/>
            <a:extLst>
              <a:ext uri="{FF2B5EF4-FFF2-40B4-BE49-F238E27FC236}">
                <a16:creationId xmlns:a16="http://schemas.microsoft.com/office/drawing/2014/main" id="{75EBEE16-64E8-A52E-9E8B-1F3C55649E4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8552" y="5458592"/>
            <a:ext cx="3423599" cy="1141200"/>
          </a:xfrm>
          <a:prstGeom prst="rect">
            <a:avLst/>
          </a:prstGeom>
        </p:spPr>
      </p:pic>
      <p:pic>
        <p:nvPicPr>
          <p:cNvPr id="9" name="Image 8" descr="Une image contenant Police, Graphique, logo, capture d’écran&#10;&#10;Le contenu généré par l’IA peut être incorrect.">
            <a:extLst>
              <a:ext uri="{FF2B5EF4-FFF2-40B4-BE49-F238E27FC236}">
                <a16:creationId xmlns:a16="http://schemas.microsoft.com/office/drawing/2014/main" id="{EF67F1D1-A28F-2352-3576-D09DA1947F9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365" y="267500"/>
            <a:ext cx="2105819" cy="7940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383F8C-B092-06B5-FF6C-5426A2DFCAB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39850" y="258208"/>
            <a:ext cx="2207425" cy="218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4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11E15-F412-2697-3600-8A6D33440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A123304-D0F5-13AD-7FD1-44353032414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94760" y="1243762"/>
            <a:ext cx="10934072" cy="70480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base"/>
            <a:r>
              <a:rPr lang="fr-BE" sz="4400" dirty="0">
                <a:solidFill>
                  <a:srgbClr val="084E91"/>
                </a:solidFill>
                <a:effectLst/>
              </a:rPr>
              <a:t>Cours de langues F9</a:t>
            </a:r>
            <a:endParaRPr lang="fr-BE" sz="4400" b="1" i="0" dirty="0">
              <a:solidFill>
                <a:srgbClr val="040404"/>
              </a:solidFill>
              <a:effectLst/>
            </a:endParaRPr>
          </a:p>
          <a:p>
            <a:pPr marL="457200" indent="-457200">
              <a:lnSpc>
                <a:spcPct val="150000"/>
              </a:lnSpc>
              <a:buBlip>
                <a:blip r:embed="rId7"/>
              </a:buBlip>
            </a:pPr>
            <a:r>
              <a:rPr lang="fr-BE" dirty="0">
                <a:solidFill>
                  <a:srgbClr val="085296"/>
                </a:solidFill>
              </a:rPr>
              <a:t>Niveau pré-A1 à niveau B1 en fonction de la langue</a:t>
            </a:r>
          </a:p>
          <a:p>
            <a:pPr marL="457200" indent="-457200">
              <a:lnSpc>
                <a:spcPct val="150000"/>
              </a:lnSpc>
              <a:buBlip>
                <a:blip r:embed="rId7"/>
              </a:buBlip>
            </a:pPr>
            <a:r>
              <a:rPr lang="fr-BE" dirty="0">
                <a:solidFill>
                  <a:srgbClr val="085296"/>
                </a:solidFill>
              </a:rPr>
              <a:t>Améliorer ses compétences linguistiques en dehors de son cursus </a:t>
            </a:r>
          </a:p>
          <a:p>
            <a:pPr marL="457200" indent="-457200">
              <a:lnSpc>
                <a:spcPct val="150000"/>
              </a:lnSpc>
              <a:buBlip>
                <a:blip r:embed="rId7"/>
              </a:buBlip>
            </a:pPr>
            <a:r>
              <a:rPr lang="fr-BE" dirty="0">
                <a:solidFill>
                  <a:srgbClr val="085296"/>
                </a:solidFill>
              </a:rPr>
              <a:t>Donnés par des </a:t>
            </a:r>
            <a:r>
              <a:rPr lang="fr-BE" dirty="0" err="1">
                <a:solidFill>
                  <a:srgbClr val="085296"/>
                </a:solidFill>
              </a:rPr>
              <a:t>professeur·es</a:t>
            </a:r>
            <a:r>
              <a:rPr lang="fr-BE" dirty="0">
                <a:solidFill>
                  <a:srgbClr val="085296"/>
                </a:solidFill>
              </a:rPr>
              <a:t> </a:t>
            </a:r>
            <a:r>
              <a:rPr lang="fr-BE" dirty="0" err="1">
                <a:solidFill>
                  <a:srgbClr val="085296"/>
                </a:solidFill>
              </a:rPr>
              <a:t>extérieur·es</a:t>
            </a:r>
            <a:r>
              <a:rPr lang="fr-BE" dirty="0">
                <a:solidFill>
                  <a:srgbClr val="085296"/>
                </a:solidFill>
              </a:rPr>
              <a:t> à l’ULB, de l’école de langue F9 </a:t>
            </a:r>
          </a:p>
          <a:p>
            <a:pPr marL="457200" indent="-457200">
              <a:lnSpc>
                <a:spcPct val="150000"/>
              </a:lnSpc>
              <a:buBlip>
                <a:blip r:embed="rId7"/>
              </a:buBlip>
            </a:pPr>
            <a:r>
              <a:rPr lang="fr-BE" dirty="0">
                <a:solidFill>
                  <a:srgbClr val="085296"/>
                </a:solidFill>
              </a:rPr>
              <a:t>FR, EN et NL donnés dans les locaux de l’ULB</a:t>
            </a:r>
          </a:p>
          <a:p>
            <a:pPr marL="457200" indent="-457200">
              <a:lnSpc>
                <a:spcPct val="150000"/>
              </a:lnSpc>
              <a:buBlip>
                <a:blip r:embed="rId7"/>
              </a:buBlip>
            </a:pPr>
            <a:r>
              <a:rPr lang="fr-BE" dirty="0">
                <a:solidFill>
                  <a:srgbClr val="085296"/>
                </a:solidFill>
              </a:rPr>
              <a:t>Ouvert aux </a:t>
            </a:r>
            <a:r>
              <a:rPr lang="fr-BE" b="1" dirty="0" err="1">
                <a:solidFill>
                  <a:srgbClr val="085296"/>
                </a:solidFill>
              </a:rPr>
              <a:t>étudiant·es</a:t>
            </a:r>
            <a:r>
              <a:rPr lang="fr-BE" b="1" dirty="0">
                <a:solidFill>
                  <a:srgbClr val="085296"/>
                </a:solidFill>
              </a:rPr>
              <a:t> ET étudiants en mobilité internationale</a:t>
            </a:r>
          </a:p>
          <a:p>
            <a:pPr marL="457200" indent="-457200">
              <a:lnSpc>
                <a:spcPct val="150000"/>
              </a:lnSpc>
              <a:buBlip>
                <a:blip r:embed="rId7"/>
              </a:buBlip>
            </a:pPr>
            <a:r>
              <a:rPr lang="fr-BE" dirty="0">
                <a:solidFill>
                  <a:srgbClr val="085296"/>
                </a:solidFill>
              </a:rPr>
              <a:t>Pas d’acquisition de crédits possible</a:t>
            </a:r>
          </a:p>
          <a:p>
            <a:pPr marL="457200" indent="-457200">
              <a:lnSpc>
                <a:spcPct val="150000"/>
              </a:lnSpc>
              <a:buBlip>
                <a:blip r:embed="rId7"/>
              </a:buBlip>
            </a:pPr>
            <a:r>
              <a:rPr lang="fr-BE" dirty="0">
                <a:solidFill>
                  <a:srgbClr val="085296"/>
                </a:solidFill>
              </a:rPr>
              <a:t>Deux formules : cours tout au long de l’année académique (mensuels) OU pendant les vacances universitaires (intensifs)</a:t>
            </a:r>
          </a:p>
          <a:p>
            <a:pPr marL="457200" indent="-457200">
              <a:lnSpc>
                <a:spcPct val="150000"/>
              </a:lnSpc>
              <a:buBlip>
                <a:blip r:embed="rId7"/>
              </a:buBlip>
            </a:pPr>
            <a:r>
              <a:rPr lang="fr-BE" dirty="0">
                <a:solidFill>
                  <a:srgbClr val="085296"/>
                </a:solidFill>
              </a:rPr>
              <a:t>Cours Q1 + Q2 (mensuels) 2x/semaine en soirée</a:t>
            </a:r>
          </a:p>
          <a:p>
            <a:pPr marL="457200" indent="-457200">
              <a:lnSpc>
                <a:spcPct val="150000"/>
              </a:lnSpc>
              <a:buBlip>
                <a:blip r:embed="rId7"/>
              </a:buBlip>
            </a:pPr>
            <a:r>
              <a:rPr lang="fr-BE" dirty="0">
                <a:solidFill>
                  <a:srgbClr val="085296"/>
                </a:solidFill>
              </a:rPr>
              <a:t>Cours intensifs Q1 + Q2 5x semaine en matinée</a:t>
            </a:r>
          </a:p>
          <a:p>
            <a:pPr marL="457200" indent="-457200">
              <a:lnSpc>
                <a:spcPct val="150000"/>
              </a:lnSpc>
              <a:buBlip>
                <a:blip r:embed="rId7"/>
              </a:buBlip>
            </a:pPr>
            <a:r>
              <a:rPr lang="fr-BE" dirty="0">
                <a:solidFill>
                  <a:srgbClr val="085296"/>
                </a:solidFill>
              </a:rPr>
              <a:t>Inscription via la page UV de la F9 : </a:t>
            </a:r>
            <a:r>
              <a:rPr lang="fr-BE" dirty="0">
                <a:hlinkClick r:id="rId8"/>
              </a:rPr>
              <a:t> Néerlandais</a:t>
            </a:r>
            <a:r>
              <a:rPr lang="fr-BE" dirty="0"/>
              <a:t> </a:t>
            </a:r>
            <a:r>
              <a:rPr lang="fr-BE" dirty="0">
                <a:solidFill>
                  <a:srgbClr val="085296"/>
                </a:solidFill>
              </a:rPr>
              <a:t>I</a:t>
            </a:r>
            <a:r>
              <a:rPr lang="fr-BE" dirty="0"/>
              <a:t> </a:t>
            </a:r>
            <a:r>
              <a:rPr lang="fr-BE" dirty="0">
                <a:hlinkClick r:id="rId9"/>
              </a:rPr>
              <a:t>Anglais</a:t>
            </a:r>
            <a:r>
              <a:rPr lang="fr-BE" dirty="0"/>
              <a:t> </a:t>
            </a:r>
            <a:r>
              <a:rPr lang="fr-BE" dirty="0">
                <a:solidFill>
                  <a:srgbClr val="085296"/>
                </a:solidFill>
              </a:rPr>
              <a:t>I </a:t>
            </a:r>
            <a:r>
              <a:rPr lang="fr-BE" dirty="0">
                <a:solidFill>
                  <a:srgbClr val="085296"/>
                </a:solidFill>
                <a:hlinkClick r:id="rId10"/>
              </a:rPr>
              <a:t>Français</a:t>
            </a:r>
            <a:endParaRPr lang="fr-BE" dirty="0">
              <a:solidFill>
                <a:srgbClr val="085296"/>
              </a:solidFill>
            </a:endParaRPr>
          </a:p>
          <a:p>
            <a:pPr>
              <a:lnSpc>
                <a:spcPct val="150000"/>
              </a:lnSpc>
            </a:pPr>
            <a:endParaRPr lang="fr-BE" sz="2000" dirty="0">
              <a:solidFill>
                <a:srgbClr val="085296"/>
              </a:solidFill>
            </a:endParaRPr>
          </a:p>
          <a:p>
            <a:pPr marL="457200" indent="-457200">
              <a:lnSpc>
                <a:spcPct val="150000"/>
              </a:lnSpc>
              <a:buBlip>
                <a:blip r:embed="rId7"/>
              </a:buBlip>
            </a:pPr>
            <a:endParaRPr lang="fr-BE" sz="2000" dirty="0">
              <a:solidFill>
                <a:srgbClr val="085296"/>
              </a:solidFill>
            </a:endParaRPr>
          </a:p>
          <a:p>
            <a:pPr marL="457200" indent="-457200">
              <a:lnSpc>
                <a:spcPct val="150000"/>
              </a:lnSpc>
              <a:buBlip>
                <a:blip r:embed="rId7"/>
              </a:buBlip>
            </a:pPr>
            <a:endParaRPr lang="fr-B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fr-FR" sz="2400" dirty="0">
              <a:latin typeface="MetaOT-Norm" panose="020B0504030101020102" pitchFamily="34" charset="77"/>
            </a:endParaRPr>
          </a:p>
        </p:txBody>
      </p:sp>
      <p:cxnSp>
        <p:nvCxnSpPr>
          <p:cNvPr id="10" name="Connecteur droit 9">
            <a:hlinkClick r:id="rId9"/>
            <a:extLst>
              <a:ext uri="{FF2B5EF4-FFF2-40B4-BE49-F238E27FC236}">
                <a16:creationId xmlns:a16="http://schemas.microsoft.com/office/drawing/2014/main" id="{8D3DC1EB-3DDD-9495-B8A1-271105BB284B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536700" y="6581355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texte, violet, violet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246D3A5-F3A7-4764-E005-53DB3EDA8E7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5248" y="4949432"/>
            <a:ext cx="2053120" cy="1540811"/>
          </a:xfrm>
          <a:prstGeom prst="rect">
            <a:avLst/>
          </a:prstGeom>
        </p:spPr>
      </p:pic>
      <p:pic>
        <p:nvPicPr>
          <p:cNvPr id="8" name="Image 7" descr="Une image contenant Police, Graphique, logo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B2AB530-6C4F-2DD2-5BDF-D6056A35FEE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365" y="267500"/>
            <a:ext cx="2105819" cy="79403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6E944B1-B1B6-65C4-BF10-C9B9BB13BF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93245" y="221481"/>
            <a:ext cx="2103995" cy="204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903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BD47C-9A76-AD93-6FD1-B0D6E68E4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C4DFA8B-202F-89A9-6824-B2E19927D0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4831987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E3C4B2A-D858-EE19-C938-55C7497670A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50021" y="1313163"/>
            <a:ext cx="692472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085296"/>
                </a:solidFill>
              </a:rPr>
              <a:t>Vous êtes </a:t>
            </a:r>
            <a:r>
              <a:rPr lang="fr-FR" sz="2800" dirty="0" err="1">
                <a:solidFill>
                  <a:srgbClr val="085296"/>
                </a:solidFill>
              </a:rPr>
              <a:t>étudiant·e</a:t>
            </a:r>
            <a:r>
              <a:rPr lang="fr-FR" sz="2800" dirty="0">
                <a:solidFill>
                  <a:srgbClr val="085296"/>
                </a:solidFill>
              </a:rPr>
              <a:t> et vous souhaitez améliorer votre anglais, voici un exemple de combinaison possible : 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254F3E48-CD4A-22CA-B6AD-00BD9C8E73E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7F066116-7DCF-E4CC-FB8A-373CB11401B3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5184559" y="6352755"/>
            <a:ext cx="651812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BBFAC7BC-0DCE-359E-7E12-24E8DE647BC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3331" y="2108398"/>
            <a:ext cx="507122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3600" spc="300">
                <a:solidFill>
                  <a:schemeClr val="bg1"/>
                </a:solidFill>
              </a:rPr>
              <a:t>Pourquoi choisir ?</a:t>
            </a:r>
            <a:endParaRPr lang="fr-FR">
              <a:solidFill>
                <a:schemeClr val="bg1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8FC2E82-00AE-4828-7D3A-1578F38BF44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0" y="2974665"/>
            <a:ext cx="48546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spc="300">
                <a:solidFill>
                  <a:schemeClr val="bg1"/>
                </a:solidFill>
                <a:latin typeface="+mj-lt"/>
              </a:rPr>
              <a:t>Toutes ces activités gratuites sont complémentaires </a:t>
            </a:r>
          </a:p>
          <a:p>
            <a:r>
              <a:rPr lang="fr-FR" sz="2400" spc="300">
                <a:solidFill>
                  <a:schemeClr val="bg1"/>
                </a:solidFill>
                <a:latin typeface="+mj-lt"/>
              </a:rPr>
              <a:t>et peuvent se combiner pour atteindre vos objectifs 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F45589-171A-4481-9DB6-28964DF5BC6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775587" y="2823999"/>
            <a:ext cx="738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>
                <a:solidFill>
                  <a:srgbClr val="085296"/>
                </a:solidFill>
              </a:rPr>
              <a:t>Q1</a:t>
            </a:r>
            <a:endParaRPr lang="fr-BE" sz="2800">
              <a:solidFill>
                <a:srgbClr val="085296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5029E55-F13C-BA2D-B1AA-A5D6ADBD552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723996" y="2826977"/>
            <a:ext cx="635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>
                <a:solidFill>
                  <a:srgbClr val="085296"/>
                </a:solidFill>
              </a:rPr>
              <a:t>Q2</a:t>
            </a:r>
            <a:endParaRPr lang="fr-BE" sz="2800">
              <a:solidFill>
                <a:srgbClr val="085296"/>
              </a:solidFill>
            </a:endParaRPr>
          </a:p>
        </p:txBody>
      </p:sp>
      <p:pic>
        <p:nvPicPr>
          <p:cNvPr id="8" name="Image 7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0D2C7233-4FA7-F810-C034-8B4A95249A5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4915" y="3473062"/>
            <a:ext cx="1440000" cy="1080680"/>
          </a:xfrm>
          <a:prstGeom prst="rect">
            <a:avLst/>
          </a:prstGeom>
        </p:spPr>
      </p:pic>
      <p:pic>
        <p:nvPicPr>
          <p:cNvPr id="11" name="Image 10" descr="Une image contenant texte, capture d’écran, Police, Bleu électrique&#10;&#10;Le contenu généré par l’IA peut être incorrect.">
            <a:extLst>
              <a:ext uri="{FF2B5EF4-FFF2-40B4-BE49-F238E27FC236}">
                <a16:creationId xmlns:a16="http://schemas.microsoft.com/office/drawing/2014/main" id="{2757698D-A464-136F-EA3B-581B5FA0DDE2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1845" y="3473061"/>
            <a:ext cx="1440000" cy="108068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2E20C48-B57E-B867-272D-57C3D0A485FA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081494" y="4159843"/>
            <a:ext cx="500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4800">
                <a:solidFill>
                  <a:schemeClr val="tx2">
                    <a:lumMod val="75000"/>
                    <a:lumOff val="25000"/>
                  </a:schemeClr>
                </a:solidFill>
              </a:rPr>
              <a:t>=</a:t>
            </a:r>
          </a:p>
        </p:txBody>
      </p:sp>
      <p:pic>
        <p:nvPicPr>
          <p:cNvPr id="15" name="Graphique 14" descr="Croissance de l'activité avec un remplissage uni">
            <a:extLst>
              <a:ext uri="{FF2B5EF4-FFF2-40B4-BE49-F238E27FC236}">
                <a16:creationId xmlns:a16="http://schemas.microsoft.com/office/drawing/2014/main" id="{277E475D-FB25-542F-F6FC-C2DFF87466B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093510" y="2942013"/>
            <a:ext cx="914400" cy="914400"/>
          </a:xfrm>
          <a:prstGeom prst="rect">
            <a:avLst/>
          </a:prstGeom>
        </p:spPr>
      </p:pic>
      <p:pic>
        <p:nvPicPr>
          <p:cNvPr id="17" name="Graphique 16" descr="Santé mentale avec un remplissage uni">
            <a:extLst>
              <a:ext uri="{FF2B5EF4-FFF2-40B4-BE49-F238E27FC236}">
                <a16:creationId xmlns:a16="http://schemas.microsoft.com/office/drawing/2014/main" id="{12193677-C476-A4DF-EAA7-6C63377278CF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093510" y="3997219"/>
            <a:ext cx="914400" cy="914400"/>
          </a:xfrm>
          <a:prstGeom prst="rect">
            <a:avLst/>
          </a:prstGeom>
        </p:spPr>
      </p:pic>
      <p:pic>
        <p:nvPicPr>
          <p:cNvPr id="24" name="Graphique 23" descr="Vivats avec un remplissage uni">
            <a:extLst>
              <a:ext uri="{FF2B5EF4-FFF2-40B4-BE49-F238E27FC236}">
                <a16:creationId xmlns:a16="http://schemas.microsoft.com/office/drawing/2014/main" id="{AFAE5871-A0B2-5B6D-245F-64A28887532C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093510" y="5086741"/>
            <a:ext cx="914400" cy="914400"/>
          </a:xfrm>
          <a:prstGeom prst="rect">
            <a:avLst/>
          </a:prstGeom>
        </p:spPr>
      </p:pic>
      <p:pic>
        <p:nvPicPr>
          <p:cNvPr id="14" name="Image 13" descr="Une image contenant texte, Police, Graphiqu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DB9E408-27F2-E7A2-EBF8-09395FF7EA70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652" y="366609"/>
            <a:ext cx="2480836" cy="652744"/>
          </a:xfrm>
          <a:prstGeom prst="rect">
            <a:avLst/>
          </a:prstGeom>
        </p:spPr>
      </p:pic>
      <p:pic>
        <p:nvPicPr>
          <p:cNvPr id="2" name="Image 1" descr="Une image contenant texte, capture d’écran, Police, Graphique&#10;&#10;Le contenu généré par l’IA peut être incorrect.">
            <a:extLst>
              <a:ext uri="{FF2B5EF4-FFF2-40B4-BE49-F238E27FC236}">
                <a16:creationId xmlns:a16="http://schemas.microsoft.com/office/drawing/2014/main" id="{C4449D01-0A30-9982-33B6-41A748DB70B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4105" y="4821780"/>
            <a:ext cx="1439093" cy="1080000"/>
          </a:xfrm>
          <a:prstGeom prst="rect">
            <a:avLst/>
          </a:prstGeom>
        </p:spPr>
      </p:pic>
      <p:pic>
        <p:nvPicPr>
          <p:cNvPr id="7" name="Image 6" descr="Une image contenant texte, capture d’écran, Police, Graphique&#10;&#10;Le contenu généré par l’IA peut être incorrect.">
            <a:extLst>
              <a:ext uri="{FF2B5EF4-FFF2-40B4-BE49-F238E27FC236}">
                <a16:creationId xmlns:a16="http://schemas.microsoft.com/office/drawing/2014/main" id="{8709629C-934E-8381-DEBE-36D42E088CE9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1845" y="4825167"/>
            <a:ext cx="143909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2683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B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06997" y="1019572"/>
            <a:ext cx="5542858" cy="4268001"/>
          </a:xfrm>
          <a:custGeom>
            <a:avLst/>
            <a:gdLst/>
            <a:ahLst/>
            <a:cxnLst/>
            <a:rect l="l" t="t" r="r" b="b"/>
            <a:pathLst>
              <a:path w="8642753" h="6654920">
                <a:moveTo>
                  <a:pt x="0" y="0"/>
                </a:moveTo>
                <a:lnTo>
                  <a:pt x="8642753" y="0"/>
                </a:lnTo>
                <a:lnTo>
                  <a:pt x="8642753" y="6654920"/>
                </a:lnTo>
                <a:lnTo>
                  <a:pt x="0" y="66549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3" name="Group 3"/>
          <p:cNvGrpSpPr/>
          <p:nvPr/>
        </p:nvGrpSpPr>
        <p:grpSpPr>
          <a:xfrm>
            <a:off x="4976851" y="4600394"/>
            <a:ext cx="2238299" cy="2065543"/>
            <a:chOff x="0" y="0"/>
            <a:chExt cx="1060980" cy="9790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60980" cy="979092"/>
            </a:xfrm>
            <a:custGeom>
              <a:avLst/>
              <a:gdLst/>
              <a:ahLst/>
              <a:cxnLst/>
              <a:rect l="l" t="t" r="r" b="b"/>
              <a:pathLst>
                <a:path w="1060980" h="979092">
                  <a:moveTo>
                    <a:pt x="42685" y="0"/>
                  </a:moveTo>
                  <a:lnTo>
                    <a:pt x="1018296" y="0"/>
                  </a:lnTo>
                  <a:cubicBezTo>
                    <a:pt x="1029617" y="0"/>
                    <a:pt x="1040474" y="4497"/>
                    <a:pt x="1048478" y="12502"/>
                  </a:cubicBezTo>
                  <a:cubicBezTo>
                    <a:pt x="1056483" y="20507"/>
                    <a:pt x="1060980" y="31364"/>
                    <a:pt x="1060980" y="42685"/>
                  </a:cubicBezTo>
                  <a:lnTo>
                    <a:pt x="1060980" y="936407"/>
                  </a:lnTo>
                  <a:cubicBezTo>
                    <a:pt x="1060980" y="959982"/>
                    <a:pt x="1041870" y="979092"/>
                    <a:pt x="1018296" y="979092"/>
                  </a:cubicBezTo>
                  <a:lnTo>
                    <a:pt x="42685" y="979092"/>
                  </a:lnTo>
                  <a:cubicBezTo>
                    <a:pt x="31364" y="979092"/>
                    <a:pt x="20507" y="974595"/>
                    <a:pt x="12502" y="966590"/>
                  </a:cubicBezTo>
                  <a:cubicBezTo>
                    <a:pt x="4497" y="958585"/>
                    <a:pt x="0" y="947728"/>
                    <a:pt x="0" y="936407"/>
                  </a:cubicBezTo>
                  <a:lnTo>
                    <a:pt x="0" y="42685"/>
                  </a:lnTo>
                  <a:cubicBezTo>
                    <a:pt x="0" y="19111"/>
                    <a:pt x="19111" y="0"/>
                    <a:pt x="42685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272727"/>
              </a:solidFill>
              <a:prstDash val="solid"/>
              <a:miter/>
            </a:ln>
          </p:spPr>
          <p:txBody>
            <a:bodyPr/>
            <a:lstStyle/>
            <a:p>
              <a:endParaRPr lang="fr-B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060980" cy="1007667"/>
            </a:xfrm>
            <a:prstGeom prst="rect">
              <a:avLst/>
            </a:prstGeom>
          </p:spPr>
          <p:txBody>
            <a:bodyPr lIns="31346" tIns="31346" rIns="31346" bIns="31346" rtlCol="0" anchor="ctr"/>
            <a:lstStyle/>
            <a:p>
              <a:pPr algn="ctr" defTabSz="586405">
                <a:lnSpc>
                  <a:spcPts val="1523"/>
                </a:lnSpc>
                <a:spcBef>
                  <a:spcPct val="0"/>
                </a:spcBef>
              </a:pPr>
              <a:endParaRPr sz="1154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702" y="4479867"/>
            <a:ext cx="2306597" cy="2306597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0779715" y="5455679"/>
            <a:ext cx="1180609" cy="1180609"/>
          </a:xfrm>
          <a:custGeom>
            <a:avLst/>
            <a:gdLst/>
            <a:ahLst/>
            <a:cxnLst/>
            <a:rect l="l" t="t" r="r" b="b"/>
            <a:pathLst>
              <a:path w="1840875" h="1840875">
                <a:moveTo>
                  <a:pt x="0" y="0"/>
                </a:moveTo>
                <a:lnTo>
                  <a:pt x="1840875" y="0"/>
                </a:lnTo>
                <a:lnTo>
                  <a:pt x="1840875" y="1840875"/>
                </a:lnTo>
                <a:lnTo>
                  <a:pt x="0" y="18408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8" name="Freeform 8"/>
          <p:cNvSpPr/>
          <p:nvPr/>
        </p:nvSpPr>
        <p:spPr>
          <a:xfrm>
            <a:off x="3808158" y="1110011"/>
            <a:ext cx="543923" cy="487945"/>
          </a:xfrm>
          <a:custGeom>
            <a:avLst/>
            <a:gdLst/>
            <a:ahLst/>
            <a:cxnLst/>
            <a:rect l="l" t="t" r="r" b="b"/>
            <a:pathLst>
              <a:path w="848117" h="760832">
                <a:moveTo>
                  <a:pt x="0" y="0"/>
                </a:moveTo>
                <a:lnTo>
                  <a:pt x="848117" y="0"/>
                </a:lnTo>
                <a:lnTo>
                  <a:pt x="848117" y="760832"/>
                </a:lnTo>
                <a:lnTo>
                  <a:pt x="0" y="760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9" name="Freeform 9"/>
          <p:cNvSpPr/>
          <p:nvPr/>
        </p:nvSpPr>
        <p:spPr>
          <a:xfrm>
            <a:off x="7453446" y="1675105"/>
            <a:ext cx="543923" cy="487945"/>
          </a:xfrm>
          <a:custGeom>
            <a:avLst/>
            <a:gdLst/>
            <a:ahLst/>
            <a:cxnLst/>
            <a:rect l="l" t="t" r="r" b="b"/>
            <a:pathLst>
              <a:path w="848117" h="760832">
                <a:moveTo>
                  <a:pt x="0" y="0"/>
                </a:moveTo>
                <a:lnTo>
                  <a:pt x="848117" y="0"/>
                </a:lnTo>
                <a:lnTo>
                  <a:pt x="848117" y="760832"/>
                </a:lnTo>
                <a:lnTo>
                  <a:pt x="0" y="760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Freeform 10"/>
          <p:cNvSpPr/>
          <p:nvPr/>
        </p:nvSpPr>
        <p:spPr>
          <a:xfrm>
            <a:off x="3314628" y="4331505"/>
            <a:ext cx="1614479" cy="609466"/>
          </a:xfrm>
          <a:custGeom>
            <a:avLst/>
            <a:gdLst/>
            <a:ahLst/>
            <a:cxnLst/>
            <a:rect l="l" t="t" r="r" b="b"/>
            <a:pathLst>
              <a:path w="2517391" h="950315">
                <a:moveTo>
                  <a:pt x="0" y="0"/>
                </a:moveTo>
                <a:lnTo>
                  <a:pt x="2517392" y="0"/>
                </a:lnTo>
                <a:lnTo>
                  <a:pt x="2517392" y="950315"/>
                </a:lnTo>
                <a:lnTo>
                  <a:pt x="0" y="950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11" name="Group 11"/>
          <p:cNvGrpSpPr/>
          <p:nvPr/>
        </p:nvGrpSpPr>
        <p:grpSpPr>
          <a:xfrm>
            <a:off x="813729" y="708698"/>
            <a:ext cx="1505582" cy="648289"/>
            <a:chOff x="23917" y="456821"/>
            <a:chExt cx="3130125" cy="1347801"/>
          </a:xfrm>
        </p:grpSpPr>
        <p:sp>
          <p:nvSpPr>
            <p:cNvPr id="12" name="Freeform 12"/>
            <p:cNvSpPr/>
            <p:nvPr/>
          </p:nvSpPr>
          <p:spPr>
            <a:xfrm rot="-1047174">
              <a:off x="132179" y="480908"/>
              <a:ext cx="2881497" cy="1323714"/>
            </a:xfrm>
            <a:custGeom>
              <a:avLst/>
              <a:gdLst/>
              <a:ahLst/>
              <a:cxnLst/>
              <a:rect l="l" t="t" r="r" b="b"/>
              <a:pathLst>
                <a:path w="2881497" h="1323714">
                  <a:moveTo>
                    <a:pt x="0" y="0"/>
                  </a:moveTo>
                  <a:lnTo>
                    <a:pt x="2881497" y="0"/>
                  </a:lnTo>
                  <a:lnTo>
                    <a:pt x="2881497" y="1323714"/>
                  </a:lnTo>
                  <a:lnTo>
                    <a:pt x="0" y="1323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print">
                <a:alphaModFix amt="6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TextBox 13"/>
            <p:cNvSpPr txBox="1"/>
            <p:nvPr/>
          </p:nvSpPr>
          <p:spPr>
            <a:xfrm rot="20360998">
              <a:off x="23917" y="456821"/>
              <a:ext cx="3130125" cy="85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3480"/>
                </a:lnSpc>
                <a:spcBef>
                  <a:spcPct val="0"/>
                </a:spcBef>
              </a:pPr>
              <a:r>
                <a:rPr lang="en-US" sz="2486" b="1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Où 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8116" y="1448244"/>
            <a:ext cx="4238884" cy="1043999"/>
            <a:chOff x="0" y="0"/>
            <a:chExt cx="8812692" cy="2170486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8812692" cy="2170486"/>
              <a:chOff x="0" y="0"/>
              <a:chExt cx="1961493" cy="483098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961493" cy="483098"/>
              </a:xfrm>
              <a:custGeom>
                <a:avLst/>
                <a:gdLst/>
                <a:ahLst/>
                <a:cxnLst/>
                <a:rect l="l" t="t" r="r" b="b"/>
                <a:pathLst>
                  <a:path w="1961493" h="483098">
                    <a:moveTo>
                      <a:pt x="28130" y="0"/>
                    </a:moveTo>
                    <a:lnTo>
                      <a:pt x="1933362" y="0"/>
                    </a:lnTo>
                    <a:cubicBezTo>
                      <a:pt x="1940823" y="0"/>
                      <a:pt x="1947978" y="2964"/>
                      <a:pt x="1953254" y="8239"/>
                    </a:cubicBezTo>
                    <a:cubicBezTo>
                      <a:pt x="1958529" y="13515"/>
                      <a:pt x="1961493" y="20670"/>
                      <a:pt x="1961493" y="28130"/>
                    </a:cubicBezTo>
                    <a:lnTo>
                      <a:pt x="1961493" y="454968"/>
                    </a:lnTo>
                    <a:cubicBezTo>
                      <a:pt x="1961493" y="470503"/>
                      <a:pt x="1948898" y="483098"/>
                      <a:pt x="1933362" y="483098"/>
                    </a:cubicBezTo>
                    <a:lnTo>
                      <a:pt x="28130" y="483098"/>
                    </a:lnTo>
                    <a:cubicBezTo>
                      <a:pt x="12594" y="483098"/>
                      <a:pt x="0" y="470503"/>
                      <a:pt x="0" y="454968"/>
                    </a:cubicBezTo>
                    <a:lnTo>
                      <a:pt x="0" y="28130"/>
                    </a:lnTo>
                    <a:cubicBezTo>
                      <a:pt x="0" y="12594"/>
                      <a:pt x="12594" y="0"/>
                      <a:pt x="28130" y="0"/>
                    </a:cubicBezTo>
                    <a:close/>
                  </a:path>
                </a:pathLst>
              </a:custGeom>
              <a:solidFill>
                <a:srgbClr val="044B92"/>
              </a:solidFill>
              <a:ln w="19050" cap="sq">
                <a:solidFill>
                  <a:srgbClr val="27272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28575"/>
                <a:ext cx="1961493" cy="511673"/>
              </a:xfrm>
              <a:prstGeom prst="rect">
                <a:avLst/>
              </a:prstGeom>
            </p:spPr>
            <p:txBody>
              <a:bodyPr lIns="31346" tIns="31346" rIns="31346" bIns="31346" rtlCol="0" anchor="ctr"/>
              <a:lstStyle/>
              <a:p>
                <a:pPr algn="ctr" defTabSz="586405">
                  <a:lnSpc>
                    <a:spcPts val="1523"/>
                  </a:lnSpc>
                  <a:spcBef>
                    <a:spcPct val="0"/>
                  </a:spcBef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0" y="74451"/>
              <a:ext cx="8618028" cy="19821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1901"/>
                </a:lnSpc>
                <a:spcBef>
                  <a:spcPct val="0"/>
                </a:spcBef>
              </a:pPr>
              <a:r>
                <a:rPr lang="en-US" sz="1358" b="1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 Les tests  d’anglais et de néerlandais se font en ligne. Ceux de français et d’espagnol auront lieux dans nos bureaux à F9 Languages, Boulevard Louis Schmidt 87, 1040 Bruxelles.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808158" y="2615880"/>
            <a:ext cx="4311415" cy="815279"/>
            <a:chOff x="0" y="0"/>
            <a:chExt cx="8963484" cy="1694974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963484" cy="1694974"/>
              <a:chOff x="0" y="0"/>
              <a:chExt cx="1961493" cy="370914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961493" cy="370914"/>
              </a:xfrm>
              <a:custGeom>
                <a:avLst/>
                <a:gdLst/>
                <a:ahLst/>
                <a:cxnLst/>
                <a:rect l="l" t="t" r="r" b="b"/>
                <a:pathLst>
                  <a:path w="1961493" h="370914">
                    <a:moveTo>
                      <a:pt x="28130" y="0"/>
                    </a:moveTo>
                    <a:lnTo>
                      <a:pt x="1933362" y="0"/>
                    </a:lnTo>
                    <a:cubicBezTo>
                      <a:pt x="1940823" y="0"/>
                      <a:pt x="1947978" y="2964"/>
                      <a:pt x="1953254" y="8239"/>
                    </a:cubicBezTo>
                    <a:cubicBezTo>
                      <a:pt x="1958529" y="13515"/>
                      <a:pt x="1961493" y="20670"/>
                      <a:pt x="1961493" y="28130"/>
                    </a:cubicBezTo>
                    <a:lnTo>
                      <a:pt x="1961493" y="342783"/>
                    </a:lnTo>
                    <a:cubicBezTo>
                      <a:pt x="1961493" y="358319"/>
                      <a:pt x="1948898" y="370914"/>
                      <a:pt x="1933362" y="370914"/>
                    </a:cubicBezTo>
                    <a:lnTo>
                      <a:pt x="28130" y="370914"/>
                    </a:lnTo>
                    <a:cubicBezTo>
                      <a:pt x="20670" y="370914"/>
                      <a:pt x="13515" y="367950"/>
                      <a:pt x="8239" y="362675"/>
                    </a:cubicBezTo>
                    <a:cubicBezTo>
                      <a:pt x="2964" y="357399"/>
                      <a:pt x="0" y="350244"/>
                      <a:pt x="0" y="342783"/>
                    </a:cubicBezTo>
                    <a:lnTo>
                      <a:pt x="0" y="28130"/>
                    </a:lnTo>
                    <a:cubicBezTo>
                      <a:pt x="0" y="12594"/>
                      <a:pt x="12594" y="0"/>
                      <a:pt x="28130" y="0"/>
                    </a:cubicBezTo>
                    <a:close/>
                  </a:path>
                </a:pathLst>
              </a:custGeom>
              <a:solidFill>
                <a:srgbClr val="024B94"/>
              </a:solidFill>
              <a:ln w="19050" cap="sq">
                <a:solidFill>
                  <a:srgbClr val="27272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961493" cy="409014"/>
              </a:xfrm>
              <a:prstGeom prst="rect">
                <a:avLst/>
              </a:prstGeom>
            </p:spPr>
            <p:txBody>
              <a:bodyPr lIns="31346" tIns="31346" rIns="31346" bIns="31346" rtlCol="0" anchor="ctr"/>
              <a:lstStyle/>
              <a:p>
                <a:pPr algn="ctr" defTabSz="586405">
                  <a:lnSpc>
                    <a:spcPts val="1782"/>
                  </a:lnSpc>
                  <a:spcBef>
                    <a:spcPct val="0"/>
                  </a:spcBef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84343" y="146460"/>
              <a:ext cx="8681148" cy="11197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2153"/>
                </a:lnSpc>
                <a:spcBef>
                  <a:spcPct val="0"/>
                </a:spcBef>
              </a:pPr>
              <a:r>
                <a:rPr lang="en-US" sz="1538" b="1" u="sng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42 Euros</a:t>
              </a:r>
              <a:r>
                <a:rPr lang="en-US" sz="1538" b="1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 au lieu de 55 Euros pour les étudiants de l’ULB.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341234" y="3640608"/>
            <a:ext cx="4262651" cy="858452"/>
            <a:chOff x="0" y="0"/>
            <a:chExt cx="8862103" cy="1784731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8862103" cy="1784731"/>
              <a:chOff x="0" y="0"/>
              <a:chExt cx="1961493" cy="395023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961493" cy="395023"/>
              </a:xfrm>
              <a:custGeom>
                <a:avLst/>
                <a:gdLst/>
                <a:ahLst/>
                <a:cxnLst/>
                <a:rect l="l" t="t" r="r" b="b"/>
                <a:pathLst>
                  <a:path w="1961493" h="395023">
                    <a:moveTo>
                      <a:pt x="28130" y="0"/>
                    </a:moveTo>
                    <a:lnTo>
                      <a:pt x="1933362" y="0"/>
                    </a:lnTo>
                    <a:cubicBezTo>
                      <a:pt x="1940823" y="0"/>
                      <a:pt x="1947978" y="2964"/>
                      <a:pt x="1953254" y="8239"/>
                    </a:cubicBezTo>
                    <a:cubicBezTo>
                      <a:pt x="1958529" y="13515"/>
                      <a:pt x="1961493" y="20670"/>
                      <a:pt x="1961493" y="28130"/>
                    </a:cubicBezTo>
                    <a:lnTo>
                      <a:pt x="1961493" y="366893"/>
                    </a:lnTo>
                    <a:cubicBezTo>
                      <a:pt x="1961493" y="382429"/>
                      <a:pt x="1948898" y="395023"/>
                      <a:pt x="1933362" y="395023"/>
                    </a:cubicBezTo>
                    <a:lnTo>
                      <a:pt x="28130" y="395023"/>
                    </a:lnTo>
                    <a:cubicBezTo>
                      <a:pt x="12594" y="395023"/>
                      <a:pt x="0" y="382429"/>
                      <a:pt x="0" y="366893"/>
                    </a:cubicBezTo>
                    <a:lnTo>
                      <a:pt x="0" y="28130"/>
                    </a:lnTo>
                    <a:cubicBezTo>
                      <a:pt x="0" y="12594"/>
                      <a:pt x="12594" y="0"/>
                      <a:pt x="28130" y="0"/>
                    </a:cubicBezTo>
                    <a:close/>
                  </a:path>
                </a:pathLst>
              </a:custGeom>
              <a:solidFill>
                <a:srgbClr val="024B94"/>
              </a:solidFill>
              <a:ln w="19050" cap="sq">
                <a:solidFill>
                  <a:srgbClr val="27272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38100"/>
                <a:ext cx="1961493" cy="433123"/>
              </a:xfrm>
              <a:prstGeom prst="rect">
                <a:avLst/>
              </a:prstGeom>
            </p:spPr>
            <p:txBody>
              <a:bodyPr lIns="31346" tIns="31346" rIns="31346" bIns="31346" rtlCol="0" anchor="ctr"/>
              <a:lstStyle/>
              <a:p>
                <a:pPr algn="ctr" defTabSz="586405">
                  <a:lnSpc>
                    <a:spcPts val="1782"/>
                  </a:lnSpc>
                  <a:spcBef>
                    <a:spcPct val="0"/>
                  </a:spcBef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50624" y="4125"/>
              <a:ext cx="8615723" cy="1629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2060"/>
                </a:lnSpc>
                <a:spcBef>
                  <a:spcPct val="0"/>
                </a:spcBef>
              </a:pPr>
              <a:r>
                <a:rPr lang="en-US" sz="1471" b="1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L’examen se compose d’une partie </a:t>
              </a:r>
              <a:r>
                <a:rPr lang="en-US" sz="1471" b="1" u="sng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écrite</a:t>
              </a:r>
              <a:r>
                <a:rPr lang="en-US" sz="1471" b="1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 qui dure 1 heure et d’une partie </a:t>
              </a:r>
              <a:r>
                <a:rPr lang="en-US" sz="1471" b="1" u="sng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orale</a:t>
              </a:r>
              <a:r>
                <a:rPr lang="en-US" sz="1471" b="1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 qui dure 15 minutes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549087" y="3431159"/>
            <a:ext cx="2658678" cy="1221354"/>
            <a:chOff x="0" y="0"/>
            <a:chExt cx="5527425" cy="253921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527425" cy="2539211"/>
            </a:xfrm>
            <a:custGeom>
              <a:avLst/>
              <a:gdLst/>
              <a:ahLst/>
              <a:cxnLst/>
              <a:rect l="l" t="t" r="r" b="b"/>
              <a:pathLst>
                <a:path w="5527425" h="2539211">
                  <a:moveTo>
                    <a:pt x="0" y="0"/>
                  </a:moveTo>
                  <a:lnTo>
                    <a:pt x="5527425" y="0"/>
                  </a:lnTo>
                  <a:lnTo>
                    <a:pt x="5527425" y="2539211"/>
                  </a:lnTo>
                  <a:lnTo>
                    <a:pt x="0" y="25392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print">
                <a:alphaModFix amt="99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3193280" y="484262"/>
              <a:ext cx="1751026" cy="1751026"/>
            </a:xfrm>
            <a:custGeom>
              <a:avLst/>
              <a:gdLst/>
              <a:ahLst/>
              <a:cxnLst/>
              <a:rect l="l" t="t" r="r" b="b"/>
              <a:pathLst>
                <a:path w="1751026" h="1751026">
                  <a:moveTo>
                    <a:pt x="0" y="0"/>
                  </a:moveTo>
                  <a:lnTo>
                    <a:pt x="1751026" y="0"/>
                  </a:lnTo>
                  <a:lnTo>
                    <a:pt x="1751026" y="1751026"/>
                  </a:lnTo>
                  <a:lnTo>
                    <a:pt x="0" y="1751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69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48351" y="725829"/>
              <a:ext cx="2444927" cy="12249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2427"/>
                </a:lnSpc>
              </a:pPr>
              <a:r>
                <a:rPr lang="en-US" sz="1733" b="1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Accéder à</a:t>
              </a:r>
            </a:p>
            <a:p>
              <a:pPr algn="ctr" defTabSz="586405">
                <a:lnSpc>
                  <a:spcPts val="2427"/>
                </a:lnSpc>
                <a:spcBef>
                  <a:spcPct val="0"/>
                </a:spcBef>
              </a:pPr>
              <a:r>
                <a:rPr lang="en-US" sz="1733" b="1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via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864102" y="1823505"/>
            <a:ext cx="1699874" cy="720503"/>
            <a:chOff x="-2727" y="539571"/>
            <a:chExt cx="3534060" cy="1497934"/>
          </a:xfrm>
        </p:grpSpPr>
        <p:sp>
          <p:nvSpPr>
            <p:cNvPr id="34" name="Freeform 34"/>
            <p:cNvSpPr/>
            <p:nvPr/>
          </p:nvSpPr>
          <p:spPr>
            <a:xfrm rot="-1047174">
              <a:off x="149236" y="542968"/>
              <a:ext cx="3253349" cy="1494537"/>
            </a:xfrm>
            <a:custGeom>
              <a:avLst/>
              <a:gdLst/>
              <a:ahLst/>
              <a:cxnLst/>
              <a:rect l="l" t="t" r="r" b="b"/>
              <a:pathLst>
                <a:path w="3253349" h="1494537">
                  <a:moveTo>
                    <a:pt x="0" y="0"/>
                  </a:moveTo>
                  <a:lnTo>
                    <a:pt x="3253349" y="0"/>
                  </a:lnTo>
                  <a:lnTo>
                    <a:pt x="3253349" y="1494537"/>
                  </a:lnTo>
                  <a:lnTo>
                    <a:pt x="0" y="1494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print">
                <a:alphaModFix amt="6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TextBox 35"/>
            <p:cNvSpPr txBox="1"/>
            <p:nvPr/>
          </p:nvSpPr>
          <p:spPr>
            <a:xfrm rot="20360998">
              <a:off x="-2727" y="539571"/>
              <a:ext cx="3534060" cy="7551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3121"/>
                </a:lnSpc>
                <a:spcBef>
                  <a:spcPct val="0"/>
                </a:spcBef>
              </a:pPr>
              <a:r>
                <a:rPr lang="en-US" sz="2229" b="1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Combien ?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550824" y="5633166"/>
            <a:ext cx="2613634" cy="922051"/>
          </a:xfrm>
          <a:custGeom>
            <a:avLst/>
            <a:gdLst/>
            <a:ahLst/>
            <a:cxnLst/>
            <a:rect l="l" t="t" r="r" b="b"/>
            <a:pathLst>
              <a:path w="4075333" h="1437717">
                <a:moveTo>
                  <a:pt x="0" y="0"/>
                </a:moveTo>
                <a:lnTo>
                  <a:pt x="4075333" y="0"/>
                </a:lnTo>
                <a:lnTo>
                  <a:pt x="4075333" y="1437717"/>
                </a:lnTo>
                <a:lnTo>
                  <a:pt x="0" y="143771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37" name="Group 37"/>
          <p:cNvGrpSpPr/>
          <p:nvPr/>
        </p:nvGrpSpPr>
        <p:grpSpPr>
          <a:xfrm>
            <a:off x="8118261" y="2875413"/>
            <a:ext cx="1699874" cy="720503"/>
            <a:chOff x="-2727" y="539571"/>
            <a:chExt cx="3534060" cy="1497934"/>
          </a:xfrm>
        </p:grpSpPr>
        <p:sp>
          <p:nvSpPr>
            <p:cNvPr id="38" name="Freeform 38"/>
            <p:cNvSpPr/>
            <p:nvPr/>
          </p:nvSpPr>
          <p:spPr>
            <a:xfrm rot="-1047174">
              <a:off x="149236" y="542968"/>
              <a:ext cx="3253349" cy="1494537"/>
            </a:xfrm>
            <a:custGeom>
              <a:avLst/>
              <a:gdLst/>
              <a:ahLst/>
              <a:cxnLst/>
              <a:rect l="l" t="t" r="r" b="b"/>
              <a:pathLst>
                <a:path w="3253349" h="1494537">
                  <a:moveTo>
                    <a:pt x="0" y="0"/>
                  </a:moveTo>
                  <a:lnTo>
                    <a:pt x="3253349" y="0"/>
                  </a:lnTo>
                  <a:lnTo>
                    <a:pt x="3253349" y="1494537"/>
                  </a:lnTo>
                  <a:lnTo>
                    <a:pt x="0" y="1494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print">
                <a:alphaModFix amt="6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TextBox 39"/>
            <p:cNvSpPr txBox="1"/>
            <p:nvPr/>
          </p:nvSpPr>
          <p:spPr>
            <a:xfrm rot="20360998">
              <a:off x="-2727" y="539571"/>
              <a:ext cx="3534060" cy="7551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3121"/>
                </a:lnSpc>
                <a:spcBef>
                  <a:spcPct val="0"/>
                </a:spcBef>
              </a:pPr>
              <a:r>
                <a:rPr lang="en-US" sz="2229" b="1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Comment ?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3560327" y="226455"/>
            <a:ext cx="5367263" cy="737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586405">
              <a:lnSpc>
                <a:spcPts val="6294"/>
              </a:lnSpc>
              <a:spcBef>
                <a:spcPct val="0"/>
              </a:spcBef>
            </a:pPr>
            <a:r>
              <a:rPr lang="en-US" sz="4496" b="1" spc="-247">
                <a:solidFill>
                  <a:srgbClr val="044B9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TEST DE LANGUES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7888605" y="343035"/>
            <a:ext cx="3488591" cy="1596150"/>
            <a:chOff x="29203" y="64570"/>
            <a:chExt cx="7252823" cy="3318416"/>
          </a:xfrm>
        </p:grpSpPr>
        <p:sp>
          <p:nvSpPr>
            <p:cNvPr id="42" name="Freeform 42"/>
            <p:cNvSpPr/>
            <p:nvPr/>
          </p:nvSpPr>
          <p:spPr>
            <a:xfrm rot="61716">
              <a:off x="29203" y="64570"/>
              <a:ext cx="7223620" cy="3318416"/>
            </a:xfrm>
            <a:custGeom>
              <a:avLst/>
              <a:gdLst/>
              <a:ahLst/>
              <a:cxnLst/>
              <a:rect l="l" t="t" r="r" b="b"/>
              <a:pathLst>
                <a:path w="7223620" h="3318416">
                  <a:moveTo>
                    <a:pt x="0" y="0"/>
                  </a:moveTo>
                  <a:lnTo>
                    <a:pt x="7223620" y="0"/>
                  </a:lnTo>
                  <a:lnTo>
                    <a:pt x="7223620" y="3318416"/>
                  </a:lnTo>
                  <a:lnTo>
                    <a:pt x="0" y="3318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72871" y="998810"/>
              <a:ext cx="7109155" cy="15318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3047"/>
                </a:lnSpc>
                <a:spcBef>
                  <a:spcPct val="0"/>
                </a:spcBef>
              </a:pPr>
              <a:r>
                <a:rPr lang="en-US" sz="2176" b="1">
                  <a:solidFill>
                    <a:srgbClr val="044B92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Avec F9 Languages in Brussels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830656" y="4636238"/>
            <a:ext cx="3283806" cy="4788417"/>
            <a:chOff x="0" y="0"/>
            <a:chExt cx="6827074" cy="995517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5927406" cy="4213847"/>
            </a:xfrm>
            <a:custGeom>
              <a:avLst/>
              <a:gdLst/>
              <a:ahLst/>
              <a:cxnLst/>
              <a:rect l="l" t="t" r="r" b="b"/>
              <a:pathLst>
                <a:path w="5927406" h="4213847">
                  <a:moveTo>
                    <a:pt x="0" y="0"/>
                  </a:moveTo>
                  <a:lnTo>
                    <a:pt x="5927406" y="0"/>
                  </a:lnTo>
                  <a:lnTo>
                    <a:pt x="5927406" y="4213847"/>
                  </a:lnTo>
                  <a:lnTo>
                    <a:pt x="0" y="4213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695068" y="373505"/>
              <a:ext cx="6132006" cy="95816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 defTabSz="586405">
                <a:lnSpc>
                  <a:spcPts val="1928"/>
                </a:lnSpc>
              </a:pPr>
              <a:r>
                <a:rPr lang="en-US" sz="1377" b="1" spc="78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Tests conformes au CECR</a:t>
              </a:r>
            </a:p>
            <a:p>
              <a:pPr algn="just" defTabSz="586405">
                <a:lnSpc>
                  <a:spcPts val="1928"/>
                </a:lnSpc>
              </a:pPr>
              <a:r>
                <a:rPr lang="en-US" sz="1377" b="1" spc="78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4 compétences : </a:t>
              </a:r>
            </a:p>
            <a:p>
              <a:pPr algn="just" defTabSz="586405">
                <a:lnSpc>
                  <a:spcPts val="1928"/>
                </a:lnSpc>
              </a:pPr>
              <a:r>
                <a:rPr lang="en-US" sz="1377" b="1" spc="78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Expression orale</a:t>
              </a:r>
            </a:p>
            <a:p>
              <a:pPr algn="just" defTabSz="586405">
                <a:lnSpc>
                  <a:spcPts val="1928"/>
                </a:lnSpc>
              </a:pPr>
              <a:r>
                <a:rPr lang="en-US" sz="1377" b="1" spc="78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Expression écrite</a:t>
              </a:r>
            </a:p>
            <a:p>
              <a:pPr algn="just" defTabSz="586405">
                <a:lnSpc>
                  <a:spcPts val="1928"/>
                </a:lnSpc>
              </a:pPr>
              <a:r>
                <a:rPr lang="en-US" sz="1377" b="1" spc="78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Lecture </a:t>
              </a:r>
            </a:p>
            <a:p>
              <a:pPr algn="just" defTabSz="586405">
                <a:lnSpc>
                  <a:spcPts val="1928"/>
                </a:lnSpc>
              </a:pPr>
              <a:r>
                <a:rPr lang="en-US" sz="1377" b="1" spc="78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Audition</a:t>
              </a:r>
            </a:p>
            <a:p>
              <a:pPr algn="just" defTabSz="586405">
                <a:lnSpc>
                  <a:spcPts val="1928"/>
                </a:lnSpc>
              </a:pPr>
              <a:endParaRPr lang="en-US" sz="1377" b="1" spc="78">
                <a:solidFill>
                  <a:srgbClr val="003F8B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1928"/>
                </a:lnSpc>
              </a:pPr>
              <a:endParaRPr lang="en-US" sz="1377" b="1" spc="78">
                <a:solidFill>
                  <a:srgbClr val="003F8B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1928"/>
                </a:lnSpc>
              </a:pPr>
              <a:endParaRPr lang="en-US" sz="1377" b="1" spc="78">
                <a:solidFill>
                  <a:srgbClr val="003F8B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1928"/>
                </a:lnSpc>
              </a:pPr>
              <a:endParaRPr lang="en-US" sz="1377" b="1" spc="78">
                <a:solidFill>
                  <a:srgbClr val="003F8B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1928"/>
                </a:lnSpc>
              </a:pPr>
              <a:endParaRPr lang="en-US" sz="1377" b="1" spc="78">
                <a:solidFill>
                  <a:srgbClr val="003F8B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1928"/>
                </a:lnSpc>
              </a:pPr>
              <a:r>
                <a:rPr lang="en-US" sz="1377" b="1" spc="78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 </a:t>
              </a:r>
            </a:p>
            <a:p>
              <a:pPr algn="just" defTabSz="586405">
                <a:lnSpc>
                  <a:spcPts val="1928"/>
                </a:lnSpc>
              </a:pPr>
              <a:endParaRPr lang="en-US" sz="1377" b="1" spc="78">
                <a:solidFill>
                  <a:srgbClr val="003F8B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1928"/>
                </a:lnSpc>
              </a:pPr>
              <a:endParaRPr lang="en-US" sz="1377" b="1" spc="78">
                <a:solidFill>
                  <a:srgbClr val="003F8B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1928"/>
                </a:lnSpc>
              </a:pPr>
              <a:endParaRPr lang="en-US" sz="1377" b="1" spc="78">
                <a:solidFill>
                  <a:srgbClr val="003F8B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defTabSz="586405">
                <a:lnSpc>
                  <a:spcPts val="1928"/>
                </a:lnSpc>
              </a:pPr>
              <a:endParaRPr lang="en-US" sz="1377" b="1" spc="78">
                <a:solidFill>
                  <a:srgbClr val="003F8B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defTabSz="586405">
                <a:lnSpc>
                  <a:spcPts val="1928"/>
                </a:lnSpc>
              </a:pPr>
              <a:endParaRPr lang="en-US" sz="1377" b="1" spc="78">
                <a:solidFill>
                  <a:srgbClr val="003F8B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defTabSz="586405">
                <a:lnSpc>
                  <a:spcPts val="1928"/>
                </a:lnSpc>
              </a:pPr>
              <a:endParaRPr lang="en-US" sz="1377" b="1" spc="78">
                <a:solidFill>
                  <a:srgbClr val="003F8B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defTabSz="586405">
                <a:lnSpc>
                  <a:spcPts val="1928"/>
                </a:lnSpc>
              </a:pPr>
              <a:endParaRPr lang="en-US" sz="1377" b="1" spc="78">
                <a:solidFill>
                  <a:srgbClr val="003F8B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35357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B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72255" y="3417748"/>
            <a:ext cx="3869405" cy="2979442"/>
          </a:xfrm>
          <a:custGeom>
            <a:avLst/>
            <a:gdLst/>
            <a:ahLst/>
            <a:cxnLst/>
            <a:rect l="l" t="t" r="r" b="b"/>
            <a:pathLst>
              <a:path w="6033406" h="4645723">
                <a:moveTo>
                  <a:pt x="0" y="0"/>
                </a:moveTo>
                <a:lnTo>
                  <a:pt x="6033406" y="0"/>
                </a:lnTo>
                <a:lnTo>
                  <a:pt x="6033406" y="4645723"/>
                </a:lnTo>
                <a:lnTo>
                  <a:pt x="0" y="46457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" name="Freeform 3"/>
          <p:cNvSpPr/>
          <p:nvPr/>
        </p:nvSpPr>
        <p:spPr>
          <a:xfrm>
            <a:off x="10440016" y="5342765"/>
            <a:ext cx="1283086" cy="1283086"/>
          </a:xfrm>
          <a:custGeom>
            <a:avLst/>
            <a:gdLst/>
            <a:ahLst/>
            <a:cxnLst/>
            <a:rect l="l" t="t" r="r" b="b"/>
            <a:pathLst>
              <a:path w="2000664" h="2000664">
                <a:moveTo>
                  <a:pt x="0" y="0"/>
                </a:moveTo>
                <a:lnTo>
                  <a:pt x="2000664" y="0"/>
                </a:lnTo>
                <a:lnTo>
                  <a:pt x="2000664" y="2000664"/>
                </a:lnTo>
                <a:lnTo>
                  <a:pt x="0" y="20006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4" name="Group 4"/>
          <p:cNvGrpSpPr/>
          <p:nvPr/>
        </p:nvGrpSpPr>
        <p:grpSpPr>
          <a:xfrm>
            <a:off x="1818883" y="625519"/>
            <a:ext cx="2627669" cy="6529432"/>
            <a:chOff x="0" y="0"/>
            <a:chExt cx="5462955" cy="13574769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890400" cy="7950943"/>
              <a:chOff x="0" y="0"/>
              <a:chExt cx="724796" cy="117839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724796" cy="1178393"/>
              </a:xfrm>
              <a:custGeom>
                <a:avLst/>
                <a:gdLst/>
                <a:ahLst/>
                <a:cxnLst/>
                <a:rect l="l" t="t" r="r" b="b"/>
                <a:pathLst>
                  <a:path w="724796" h="1178393">
                    <a:moveTo>
                      <a:pt x="49471" y="0"/>
                    </a:moveTo>
                    <a:lnTo>
                      <a:pt x="675326" y="0"/>
                    </a:lnTo>
                    <a:cubicBezTo>
                      <a:pt x="702648" y="0"/>
                      <a:pt x="724796" y="22149"/>
                      <a:pt x="724796" y="49471"/>
                    </a:cubicBezTo>
                    <a:lnTo>
                      <a:pt x="724796" y="1128923"/>
                    </a:lnTo>
                    <a:cubicBezTo>
                      <a:pt x="724796" y="1156245"/>
                      <a:pt x="702648" y="1178393"/>
                      <a:pt x="675326" y="1178393"/>
                    </a:cubicBezTo>
                    <a:lnTo>
                      <a:pt x="49471" y="1178393"/>
                    </a:lnTo>
                    <a:cubicBezTo>
                      <a:pt x="22149" y="1178393"/>
                      <a:pt x="0" y="1156245"/>
                      <a:pt x="0" y="1128923"/>
                    </a:cubicBezTo>
                    <a:lnTo>
                      <a:pt x="0" y="49471"/>
                    </a:lnTo>
                    <a:cubicBezTo>
                      <a:pt x="0" y="22149"/>
                      <a:pt x="22149" y="0"/>
                      <a:pt x="49471" y="0"/>
                    </a:cubicBezTo>
                    <a:close/>
                  </a:path>
                </a:pathLst>
              </a:custGeom>
              <a:solidFill>
                <a:srgbClr val="044B92"/>
              </a:solidFill>
              <a:ln w="19050" cap="sq">
                <a:solidFill>
                  <a:srgbClr val="27272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28575"/>
                <a:ext cx="724796" cy="1206968"/>
              </a:xfrm>
              <a:prstGeom prst="rect">
                <a:avLst/>
              </a:prstGeom>
            </p:spPr>
            <p:txBody>
              <a:bodyPr lIns="31346" tIns="31346" rIns="31346" bIns="31346" rtlCol="0" anchor="ctr"/>
              <a:lstStyle/>
              <a:p>
                <a:pPr algn="ctr" defTabSz="586405">
                  <a:lnSpc>
                    <a:spcPts val="1523"/>
                  </a:lnSpc>
                  <a:spcBef>
                    <a:spcPct val="0"/>
                  </a:spcBef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276087" y="301174"/>
              <a:ext cx="5186868" cy="132735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 defTabSz="586405">
                <a:lnSpc>
                  <a:spcPts val="2525"/>
                </a:lnSpc>
              </a:pPr>
              <a:r>
                <a:rPr lang="en-US" sz="1804" b="1" spc="103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Anglais: à 9h00</a:t>
              </a:r>
            </a:p>
            <a:p>
              <a:pPr marL="389556" lvl="1" indent="-194778" algn="just" defTabSz="586405">
                <a:lnSpc>
                  <a:spcPts val="2525"/>
                </a:lnSpc>
                <a:buFont typeface="Arial"/>
                <a:buChar char="•"/>
              </a:pPr>
              <a:r>
                <a:rPr lang="en-US" sz="1804" b="1" spc="103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22 octobre </a:t>
              </a:r>
            </a:p>
            <a:p>
              <a:pPr marL="389556" lvl="1" indent="-194778" algn="just" defTabSz="586405">
                <a:lnSpc>
                  <a:spcPts val="2525"/>
                </a:lnSpc>
                <a:buFont typeface="Arial"/>
                <a:buChar char="•"/>
              </a:pPr>
              <a:r>
                <a:rPr lang="en-US" sz="1804" b="1" spc="103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26 novembre</a:t>
              </a:r>
            </a:p>
            <a:p>
              <a:pPr marL="389556" lvl="1" indent="-194778" algn="just" defTabSz="586405">
                <a:lnSpc>
                  <a:spcPts val="2525"/>
                </a:lnSpc>
                <a:buFont typeface="Arial"/>
                <a:buChar char="•"/>
              </a:pPr>
              <a:r>
                <a:rPr lang="en-US" sz="1804" b="1" spc="103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10 décembre</a:t>
              </a:r>
            </a:p>
            <a:p>
              <a:pPr marL="389556" lvl="1" indent="-194778" algn="just" defTabSz="586405">
                <a:lnSpc>
                  <a:spcPts val="2525"/>
                </a:lnSpc>
                <a:buFont typeface="Arial"/>
                <a:buChar char="•"/>
              </a:pPr>
              <a:r>
                <a:rPr lang="en-US" sz="1804" b="1" spc="103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12 décembre </a:t>
              </a:r>
            </a:p>
            <a:p>
              <a:pPr marL="389556" lvl="1" indent="-194778" algn="just" defTabSz="586405">
                <a:lnSpc>
                  <a:spcPts val="2525"/>
                </a:lnSpc>
                <a:buFont typeface="Arial"/>
                <a:buChar char="•"/>
              </a:pPr>
              <a:r>
                <a:rPr lang="en-US" sz="1804" b="1" spc="103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7 janvier </a:t>
              </a:r>
            </a:p>
            <a:p>
              <a:pPr marL="389556" lvl="1" indent="-194778" algn="just" defTabSz="586405">
                <a:lnSpc>
                  <a:spcPts val="2525"/>
                </a:lnSpc>
                <a:buFont typeface="Arial"/>
                <a:buChar char="•"/>
              </a:pPr>
              <a:r>
                <a:rPr lang="en-US" sz="1804" b="1" spc="103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14 janvier </a:t>
              </a:r>
            </a:p>
            <a:p>
              <a:pPr marL="389556" lvl="1" indent="-194778" algn="just" defTabSz="586405">
                <a:lnSpc>
                  <a:spcPts val="2525"/>
                </a:lnSpc>
                <a:buFont typeface="Arial"/>
                <a:buChar char="•"/>
              </a:pPr>
              <a:r>
                <a:rPr lang="en-US" sz="1804" b="1" spc="103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21 janvier </a:t>
              </a:r>
            </a:p>
            <a:p>
              <a:pPr marL="389556" lvl="1" indent="-194778" algn="just" defTabSz="586405">
                <a:lnSpc>
                  <a:spcPts val="2525"/>
                </a:lnSpc>
                <a:buFont typeface="Arial"/>
                <a:buChar char="•"/>
              </a:pPr>
              <a:r>
                <a:rPr lang="en-US" sz="1804" b="1" spc="103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2 février </a:t>
              </a:r>
            </a:p>
            <a:p>
              <a:pPr marL="389556" lvl="1" indent="-194778" algn="just" defTabSz="586405">
                <a:lnSpc>
                  <a:spcPts val="2525"/>
                </a:lnSpc>
                <a:buFont typeface="Arial"/>
                <a:buChar char="•"/>
              </a:pPr>
              <a:r>
                <a:rPr lang="en-US" sz="1804" b="1" spc="103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4 février </a:t>
              </a:r>
            </a:p>
            <a:p>
              <a:pPr marL="389556" lvl="1" indent="-194778" algn="just" defTabSz="586405">
                <a:lnSpc>
                  <a:spcPts val="2525"/>
                </a:lnSpc>
                <a:buFont typeface="Arial"/>
                <a:buChar char="•"/>
              </a:pPr>
              <a:r>
                <a:rPr lang="en-US" sz="1804" b="1" spc="103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9 février </a:t>
              </a:r>
            </a:p>
            <a:p>
              <a:pPr algn="just" defTabSz="586405">
                <a:lnSpc>
                  <a:spcPts val="2525"/>
                </a:lnSpc>
              </a:pPr>
              <a:endParaRPr lang="en-US" sz="1804" b="1" spc="103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2525"/>
                </a:lnSpc>
              </a:pPr>
              <a:r>
                <a:rPr lang="en-US" sz="1804" b="1" spc="103">
                  <a:solidFill>
                    <a:srgbClr val="222222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 </a:t>
              </a:r>
            </a:p>
            <a:p>
              <a:pPr algn="just" defTabSz="586405">
                <a:lnSpc>
                  <a:spcPts val="2525"/>
                </a:lnSpc>
              </a:pPr>
              <a:endParaRPr lang="en-US" sz="1804" b="1" spc="103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2525"/>
                </a:lnSpc>
              </a:pPr>
              <a:endParaRPr lang="en-US" sz="1804" b="1" spc="103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2525"/>
                </a:lnSpc>
              </a:pPr>
              <a:endParaRPr lang="en-US" sz="1804" b="1" spc="103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defTabSz="586405">
                <a:lnSpc>
                  <a:spcPts val="2525"/>
                </a:lnSpc>
                <a:spcBef>
                  <a:spcPct val="0"/>
                </a:spcBef>
              </a:pPr>
              <a:endParaRPr lang="en-US" sz="1804" b="1" spc="103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defTabSz="586405">
                <a:lnSpc>
                  <a:spcPts val="2525"/>
                </a:lnSpc>
                <a:spcBef>
                  <a:spcPct val="0"/>
                </a:spcBef>
              </a:pPr>
              <a:endParaRPr lang="en-US" sz="1804" b="1" spc="103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defTabSz="586405">
                <a:lnSpc>
                  <a:spcPts val="2525"/>
                </a:lnSpc>
                <a:spcBef>
                  <a:spcPct val="0"/>
                </a:spcBef>
              </a:pPr>
              <a:endParaRPr lang="en-US" sz="1804" b="1" spc="103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defTabSz="586405">
                <a:lnSpc>
                  <a:spcPts val="2525"/>
                </a:lnSpc>
                <a:spcBef>
                  <a:spcPct val="0"/>
                </a:spcBef>
              </a:pPr>
              <a:endParaRPr lang="en-US" sz="1804" b="1" spc="103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970075" y="141478"/>
            <a:ext cx="845038" cy="758070"/>
          </a:xfrm>
          <a:custGeom>
            <a:avLst/>
            <a:gdLst/>
            <a:ahLst/>
            <a:cxnLst/>
            <a:rect l="l" t="t" r="r" b="b"/>
            <a:pathLst>
              <a:path w="1317634" h="1182028">
                <a:moveTo>
                  <a:pt x="0" y="0"/>
                </a:moveTo>
                <a:lnTo>
                  <a:pt x="1317635" y="0"/>
                </a:lnTo>
                <a:lnTo>
                  <a:pt x="1317635" y="1182028"/>
                </a:lnTo>
                <a:lnTo>
                  <a:pt x="0" y="11820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10" name="Freeform 10"/>
          <p:cNvSpPr/>
          <p:nvPr/>
        </p:nvSpPr>
        <p:spPr>
          <a:xfrm>
            <a:off x="10037848" y="4185913"/>
            <a:ext cx="804336" cy="721556"/>
          </a:xfrm>
          <a:custGeom>
            <a:avLst/>
            <a:gdLst/>
            <a:ahLst/>
            <a:cxnLst/>
            <a:rect l="l" t="t" r="r" b="b"/>
            <a:pathLst>
              <a:path w="1254168" h="1125093">
                <a:moveTo>
                  <a:pt x="0" y="0"/>
                </a:moveTo>
                <a:lnTo>
                  <a:pt x="1254168" y="0"/>
                </a:lnTo>
                <a:lnTo>
                  <a:pt x="1254168" y="1125093"/>
                </a:lnTo>
                <a:lnTo>
                  <a:pt x="0" y="11250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11" name="Group 11"/>
          <p:cNvGrpSpPr/>
          <p:nvPr/>
        </p:nvGrpSpPr>
        <p:grpSpPr>
          <a:xfrm>
            <a:off x="4446551" y="580895"/>
            <a:ext cx="2525491" cy="5781843"/>
            <a:chOff x="0" y="0"/>
            <a:chExt cx="5250527" cy="12020525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5250527" cy="7895606"/>
              <a:chOff x="0" y="0"/>
              <a:chExt cx="783624" cy="1178393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783624" cy="1178393"/>
              </a:xfrm>
              <a:custGeom>
                <a:avLst/>
                <a:gdLst/>
                <a:ahLst/>
                <a:cxnLst/>
                <a:rect l="l" t="t" r="r" b="b"/>
                <a:pathLst>
                  <a:path w="783624" h="1178393">
                    <a:moveTo>
                      <a:pt x="45356" y="0"/>
                    </a:moveTo>
                    <a:lnTo>
                      <a:pt x="738268" y="0"/>
                    </a:lnTo>
                    <a:cubicBezTo>
                      <a:pt x="750297" y="0"/>
                      <a:pt x="761834" y="4779"/>
                      <a:pt x="770340" y="13284"/>
                    </a:cubicBezTo>
                    <a:cubicBezTo>
                      <a:pt x="778845" y="21790"/>
                      <a:pt x="783624" y="33327"/>
                      <a:pt x="783624" y="45356"/>
                    </a:cubicBezTo>
                    <a:lnTo>
                      <a:pt x="783624" y="1133038"/>
                    </a:lnTo>
                    <a:cubicBezTo>
                      <a:pt x="783624" y="1158087"/>
                      <a:pt x="763318" y="1178393"/>
                      <a:pt x="738268" y="1178393"/>
                    </a:cubicBezTo>
                    <a:lnTo>
                      <a:pt x="45356" y="1178393"/>
                    </a:lnTo>
                    <a:cubicBezTo>
                      <a:pt x="20306" y="1178393"/>
                      <a:pt x="0" y="1158087"/>
                      <a:pt x="0" y="1133038"/>
                    </a:cubicBezTo>
                    <a:lnTo>
                      <a:pt x="0" y="45356"/>
                    </a:lnTo>
                    <a:cubicBezTo>
                      <a:pt x="0" y="20306"/>
                      <a:pt x="20306" y="0"/>
                      <a:pt x="45356" y="0"/>
                    </a:cubicBezTo>
                    <a:close/>
                  </a:path>
                </a:pathLst>
              </a:custGeom>
              <a:solidFill>
                <a:srgbClr val="044B92"/>
              </a:solidFill>
              <a:ln w="19050" cap="sq">
                <a:solidFill>
                  <a:srgbClr val="27272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783624" cy="1206968"/>
              </a:xfrm>
              <a:prstGeom prst="rect">
                <a:avLst/>
              </a:prstGeom>
            </p:spPr>
            <p:txBody>
              <a:bodyPr lIns="31346" tIns="31346" rIns="31346" bIns="31346" rtlCol="0" anchor="ctr"/>
              <a:lstStyle/>
              <a:p>
                <a:pPr defTabSz="586405">
                  <a:lnSpc>
                    <a:spcPts val="1373"/>
                  </a:lnSpc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  <a:p>
                <a:pPr algn="ctr" defTabSz="586405">
                  <a:lnSpc>
                    <a:spcPts val="1373"/>
                  </a:lnSpc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  <a:p>
                <a:pPr algn="ctr" defTabSz="586405">
                  <a:lnSpc>
                    <a:spcPts val="1373"/>
                  </a:lnSpc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  <a:p>
                <a:pPr algn="ctr" defTabSz="586405">
                  <a:lnSpc>
                    <a:spcPts val="1373"/>
                  </a:lnSpc>
                  <a:spcBef>
                    <a:spcPct val="0"/>
                  </a:spcBef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280446" y="298746"/>
              <a:ext cx="4726526" cy="117217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 defTabSz="586405">
                <a:lnSpc>
                  <a:spcPts val="2554"/>
                </a:lnSpc>
              </a:pPr>
              <a:r>
                <a:rPr lang="en-US" sz="1824" b="1" spc="104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Néérlandais :</a:t>
              </a:r>
            </a:p>
            <a:p>
              <a:pPr marL="393979" lvl="1" indent="-196989" algn="just" defTabSz="586405">
                <a:lnSpc>
                  <a:spcPts val="2554"/>
                </a:lnSpc>
                <a:buFont typeface="Arial"/>
                <a:buChar char="•"/>
              </a:pPr>
              <a:r>
                <a:rPr lang="en-US" sz="1824" b="1" spc="104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24 octobre à 9h30</a:t>
              </a:r>
            </a:p>
            <a:p>
              <a:pPr marL="393979" lvl="1" indent="-196989" algn="just" defTabSz="586405">
                <a:lnSpc>
                  <a:spcPts val="2554"/>
                </a:lnSpc>
                <a:buFont typeface="Arial"/>
                <a:buChar char="•"/>
              </a:pPr>
              <a:r>
                <a:rPr lang="en-US" sz="1824" b="1" spc="104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25 novembre à 16h00</a:t>
              </a:r>
            </a:p>
            <a:p>
              <a:pPr marL="393979" lvl="1" indent="-196989" algn="just" defTabSz="586405">
                <a:lnSpc>
                  <a:spcPts val="2554"/>
                </a:lnSpc>
                <a:buFont typeface="Arial"/>
                <a:buChar char="•"/>
              </a:pPr>
              <a:r>
                <a:rPr lang="en-US" sz="1824" b="1" spc="104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17 décembre à 16h30</a:t>
              </a:r>
            </a:p>
            <a:p>
              <a:pPr algn="just" defTabSz="586405">
                <a:lnSpc>
                  <a:spcPts val="2554"/>
                </a:lnSpc>
              </a:pPr>
              <a:endParaRPr lang="en-US" sz="1824" b="1" spc="104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2554"/>
                </a:lnSpc>
              </a:pPr>
              <a:endParaRPr lang="en-US" sz="1824" b="1" spc="104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2554"/>
                </a:lnSpc>
              </a:pPr>
              <a:r>
                <a:rPr lang="en-US" sz="1824" b="1" spc="104">
                  <a:solidFill>
                    <a:srgbClr val="222222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 </a:t>
              </a:r>
            </a:p>
            <a:p>
              <a:pPr algn="just" defTabSz="586405">
                <a:lnSpc>
                  <a:spcPts val="2554"/>
                </a:lnSpc>
              </a:pPr>
              <a:endParaRPr lang="en-US" sz="1824" b="1" spc="104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2554"/>
                </a:lnSpc>
              </a:pPr>
              <a:endParaRPr lang="en-US" sz="1824" b="1" spc="104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algn="just" defTabSz="586405">
                <a:lnSpc>
                  <a:spcPts val="2554"/>
                </a:lnSpc>
              </a:pPr>
              <a:endParaRPr lang="en-US" sz="1824" b="1" spc="104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defTabSz="586405">
                <a:lnSpc>
                  <a:spcPts val="2554"/>
                </a:lnSpc>
              </a:pPr>
              <a:endParaRPr lang="en-US" sz="1824" b="1" spc="104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defTabSz="586405">
                <a:lnSpc>
                  <a:spcPts val="2554"/>
                </a:lnSpc>
              </a:pPr>
              <a:endParaRPr lang="en-US" sz="1824" b="1" spc="104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defTabSz="586405">
                <a:lnSpc>
                  <a:spcPts val="2554"/>
                </a:lnSpc>
              </a:pPr>
              <a:endParaRPr lang="en-US" sz="1824" b="1" spc="104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  <a:p>
              <a:pPr defTabSz="586405">
                <a:lnSpc>
                  <a:spcPts val="2554"/>
                </a:lnSpc>
              </a:pPr>
              <a:endParaRPr lang="en-US" sz="1824" b="1" spc="104">
                <a:solidFill>
                  <a:srgbClr val="222222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1988" y="4243661"/>
            <a:ext cx="2198209" cy="2198209"/>
          </a:xfrm>
          <a:prstGeom prst="rect">
            <a:avLst/>
          </a:prstGeom>
        </p:spPr>
      </p:pic>
      <p:sp>
        <p:nvSpPr>
          <p:cNvPr id="17" name="Freeform 17"/>
          <p:cNvSpPr/>
          <p:nvPr/>
        </p:nvSpPr>
        <p:spPr>
          <a:xfrm>
            <a:off x="550824" y="5633166"/>
            <a:ext cx="2613634" cy="922051"/>
          </a:xfrm>
          <a:custGeom>
            <a:avLst/>
            <a:gdLst/>
            <a:ahLst/>
            <a:cxnLst/>
            <a:rect l="l" t="t" r="r" b="b"/>
            <a:pathLst>
              <a:path w="4075333" h="1437717">
                <a:moveTo>
                  <a:pt x="0" y="0"/>
                </a:moveTo>
                <a:lnTo>
                  <a:pt x="4075333" y="0"/>
                </a:lnTo>
                <a:lnTo>
                  <a:pt x="4075333" y="1437717"/>
                </a:lnTo>
                <a:lnTo>
                  <a:pt x="0" y="14377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18" name="Group 18"/>
          <p:cNvGrpSpPr/>
          <p:nvPr/>
        </p:nvGrpSpPr>
        <p:grpSpPr>
          <a:xfrm rot="-2773424">
            <a:off x="10126205" y="351115"/>
            <a:ext cx="1909040" cy="876983"/>
            <a:chOff x="197699" y="688122"/>
            <a:chExt cx="3968919" cy="1823258"/>
          </a:xfrm>
        </p:grpSpPr>
        <p:sp>
          <p:nvSpPr>
            <p:cNvPr id="19" name="Freeform 19"/>
            <p:cNvSpPr/>
            <p:nvPr/>
          </p:nvSpPr>
          <p:spPr>
            <a:xfrm rot="1345592">
              <a:off x="197699" y="688122"/>
              <a:ext cx="3968919" cy="1823258"/>
            </a:xfrm>
            <a:custGeom>
              <a:avLst/>
              <a:gdLst/>
              <a:ahLst/>
              <a:cxnLst/>
              <a:rect l="l" t="t" r="r" b="b"/>
              <a:pathLst>
                <a:path w="3968919" h="1823258">
                  <a:moveTo>
                    <a:pt x="0" y="0"/>
                  </a:moveTo>
                  <a:lnTo>
                    <a:pt x="3968920" y="0"/>
                  </a:lnTo>
                  <a:lnTo>
                    <a:pt x="3968920" y="1823258"/>
                  </a:lnTo>
                  <a:lnTo>
                    <a:pt x="0" y="1823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print">
                <a:alphaModFix amt="6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TextBox 20"/>
            <p:cNvSpPr txBox="1"/>
            <p:nvPr/>
          </p:nvSpPr>
          <p:spPr>
            <a:xfrm rot="1574773">
              <a:off x="883193" y="1140332"/>
              <a:ext cx="3124815" cy="8504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3474"/>
                </a:lnSpc>
                <a:spcBef>
                  <a:spcPct val="0"/>
                </a:spcBef>
              </a:pPr>
              <a:r>
                <a:rPr lang="en-US" sz="2481" b="1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Quand ?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065251" y="625076"/>
            <a:ext cx="3212870" cy="3808094"/>
            <a:chOff x="0" y="-921"/>
            <a:chExt cx="6679596" cy="7917075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6679596" cy="7903004"/>
              <a:chOff x="0" y="0"/>
              <a:chExt cx="5261521" cy="62252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5261521" cy="6225200"/>
              </a:xfrm>
              <a:custGeom>
                <a:avLst/>
                <a:gdLst/>
                <a:ahLst/>
                <a:cxnLst/>
                <a:rect l="l" t="t" r="r" b="b"/>
                <a:pathLst>
                  <a:path w="5261521" h="6225200">
                    <a:moveTo>
                      <a:pt x="7466" y="0"/>
                    </a:moveTo>
                    <a:lnTo>
                      <a:pt x="5254056" y="0"/>
                    </a:lnTo>
                    <a:cubicBezTo>
                      <a:pt x="5256036" y="0"/>
                      <a:pt x="5257935" y="787"/>
                      <a:pt x="5259335" y="2187"/>
                    </a:cubicBezTo>
                    <a:cubicBezTo>
                      <a:pt x="5260735" y="3587"/>
                      <a:pt x="5261521" y="5486"/>
                      <a:pt x="5261521" y="7466"/>
                    </a:cubicBezTo>
                    <a:lnTo>
                      <a:pt x="5261521" y="6217734"/>
                    </a:lnTo>
                    <a:cubicBezTo>
                      <a:pt x="5261521" y="6219715"/>
                      <a:pt x="5260735" y="6221614"/>
                      <a:pt x="5259335" y="6223014"/>
                    </a:cubicBezTo>
                    <a:cubicBezTo>
                      <a:pt x="5257935" y="6224414"/>
                      <a:pt x="5256036" y="6225200"/>
                      <a:pt x="5254056" y="6225200"/>
                    </a:cubicBezTo>
                    <a:lnTo>
                      <a:pt x="7466" y="6225200"/>
                    </a:lnTo>
                    <a:cubicBezTo>
                      <a:pt x="5486" y="6225200"/>
                      <a:pt x="3587" y="6224414"/>
                      <a:pt x="2187" y="6223014"/>
                    </a:cubicBezTo>
                    <a:cubicBezTo>
                      <a:pt x="787" y="6221614"/>
                      <a:pt x="0" y="6219715"/>
                      <a:pt x="0" y="6217734"/>
                    </a:cubicBezTo>
                    <a:lnTo>
                      <a:pt x="0" y="7466"/>
                    </a:lnTo>
                    <a:cubicBezTo>
                      <a:pt x="0" y="5486"/>
                      <a:pt x="787" y="3587"/>
                      <a:pt x="2187" y="2187"/>
                    </a:cubicBezTo>
                    <a:cubicBezTo>
                      <a:pt x="3587" y="787"/>
                      <a:pt x="5486" y="0"/>
                      <a:pt x="7466" y="0"/>
                    </a:cubicBezTo>
                    <a:close/>
                  </a:path>
                </a:pathLst>
              </a:custGeom>
              <a:solidFill>
                <a:srgbClr val="044B92"/>
              </a:solidFill>
              <a:ln w="19050" cap="sq">
                <a:solidFill>
                  <a:srgbClr val="27272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28575"/>
                <a:ext cx="5261521" cy="6253775"/>
              </a:xfrm>
              <a:prstGeom prst="rect">
                <a:avLst/>
              </a:prstGeom>
            </p:spPr>
            <p:txBody>
              <a:bodyPr lIns="31346" tIns="31346" rIns="31346" bIns="31346" rtlCol="0" anchor="ctr"/>
              <a:lstStyle/>
              <a:p>
                <a:pPr defTabSz="586405">
                  <a:lnSpc>
                    <a:spcPts val="1523"/>
                  </a:lnSpc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  <a:p>
                <a:pPr defTabSz="586405">
                  <a:lnSpc>
                    <a:spcPts val="1523"/>
                  </a:lnSpc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  <a:p>
                <a:pPr defTabSz="586405">
                  <a:lnSpc>
                    <a:spcPts val="1523"/>
                  </a:lnSpc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  <a:p>
                <a:pPr defTabSz="586405">
                  <a:lnSpc>
                    <a:spcPts val="1523"/>
                  </a:lnSpc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  <a:p>
                <a:pPr defTabSz="586405">
                  <a:lnSpc>
                    <a:spcPts val="1523"/>
                  </a:lnSpc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  <a:p>
                <a:pPr defTabSz="586405">
                  <a:lnSpc>
                    <a:spcPts val="1523"/>
                  </a:lnSpc>
                  <a:spcBef>
                    <a:spcPct val="0"/>
                  </a:spcBef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326301" y="-921"/>
              <a:ext cx="6026996" cy="791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586405">
                <a:lnSpc>
                  <a:spcPts val="2277"/>
                </a:lnSpc>
                <a:spcBef>
                  <a:spcPct val="0"/>
                </a:spcBef>
              </a:pPr>
              <a:r>
                <a:rPr lang="en-US" sz="1626" b="1" spc="92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Espagnol : </a:t>
              </a:r>
            </a:p>
            <a:p>
              <a:pPr marL="351138" lvl="1" indent="-175569" defTabSz="586405">
                <a:lnSpc>
                  <a:spcPts val="2277"/>
                </a:lnSpc>
                <a:buFont typeface="Arial"/>
                <a:buChar char="•"/>
              </a:pPr>
              <a:r>
                <a:rPr lang="en-US" sz="1626" b="1" spc="92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27 octobre à 11h</a:t>
              </a:r>
            </a:p>
            <a:p>
              <a:pPr marL="351138" lvl="1" indent="-175569" defTabSz="586405">
                <a:lnSpc>
                  <a:spcPts val="2277"/>
                </a:lnSpc>
                <a:buFont typeface="Arial"/>
                <a:buChar char="•"/>
              </a:pPr>
              <a:r>
                <a:rPr lang="en-US" sz="1626" b="1" spc="92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17 novembre à 11h00</a:t>
              </a:r>
            </a:p>
            <a:p>
              <a:pPr marL="351138" lvl="1" indent="-175569" defTabSz="586405">
                <a:lnSpc>
                  <a:spcPts val="2277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626" b="1" spc="92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15 décembre à 11h00</a:t>
              </a:r>
            </a:p>
            <a:p>
              <a:pPr defTabSz="586405">
                <a:lnSpc>
                  <a:spcPts val="2277"/>
                </a:lnSpc>
                <a:spcBef>
                  <a:spcPct val="0"/>
                </a:spcBef>
              </a:pPr>
              <a:r>
                <a:rPr lang="en-US" sz="1626" b="1" spc="92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à 9h00 :</a:t>
              </a:r>
            </a:p>
            <a:p>
              <a:pPr marL="351138" lvl="1" indent="-175569" defTabSz="586405">
                <a:lnSpc>
                  <a:spcPts val="2277"/>
                </a:lnSpc>
                <a:buFont typeface="Arial"/>
                <a:buChar char="•"/>
              </a:pPr>
              <a:r>
                <a:rPr lang="en-US" sz="1626" b="1" spc="92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5 janvier </a:t>
              </a:r>
            </a:p>
            <a:p>
              <a:pPr marL="351138" lvl="1" indent="-175569" defTabSz="586405">
                <a:lnSpc>
                  <a:spcPts val="2277"/>
                </a:lnSpc>
                <a:buFont typeface="Arial"/>
                <a:buChar char="•"/>
              </a:pPr>
              <a:r>
                <a:rPr lang="en-US" sz="1626" b="1" spc="92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7 janvier  </a:t>
              </a:r>
            </a:p>
            <a:p>
              <a:pPr marL="351138" lvl="1" indent="-175569" defTabSz="586405">
                <a:lnSpc>
                  <a:spcPts val="2277"/>
                </a:lnSpc>
                <a:buFont typeface="Arial"/>
                <a:buChar char="•"/>
              </a:pPr>
              <a:r>
                <a:rPr lang="en-US" sz="1626" b="1" spc="92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9 janvier</a:t>
              </a:r>
            </a:p>
            <a:p>
              <a:pPr marL="351138" lvl="1" indent="-175569" defTabSz="586405">
                <a:lnSpc>
                  <a:spcPts val="2277"/>
                </a:lnSpc>
                <a:buFont typeface="Arial"/>
                <a:buChar char="•"/>
              </a:pPr>
              <a:r>
                <a:rPr lang="en-US" sz="1626" b="1" spc="92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12 janvier </a:t>
              </a:r>
            </a:p>
            <a:p>
              <a:pPr marL="351138" lvl="1" indent="-175569" defTabSz="586405">
                <a:lnSpc>
                  <a:spcPts val="2277"/>
                </a:lnSpc>
                <a:buFont typeface="Arial"/>
                <a:buChar char="•"/>
              </a:pPr>
              <a:r>
                <a:rPr lang="en-US" sz="1626" b="1" spc="92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14 janvier </a:t>
              </a:r>
            </a:p>
            <a:p>
              <a:pPr marL="351138" lvl="1" indent="-175569" defTabSz="586405">
                <a:lnSpc>
                  <a:spcPts val="2277"/>
                </a:lnSpc>
                <a:buFont typeface="Arial"/>
                <a:buChar char="•"/>
              </a:pPr>
              <a:r>
                <a:rPr lang="en-US" sz="1626" b="1" spc="92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19 janvier</a:t>
              </a:r>
            </a:p>
            <a:p>
              <a:pPr marL="351138" lvl="1" indent="-175569" defTabSz="586405">
                <a:lnSpc>
                  <a:spcPts val="2277"/>
                </a:lnSpc>
                <a:buFont typeface="Arial"/>
                <a:buChar char="•"/>
              </a:pPr>
              <a:r>
                <a:rPr lang="en-US" sz="1626" b="1" spc="92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21 janvier</a:t>
              </a:r>
            </a:p>
            <a:p>
              <a:pPr marL="351138" lvl="1" indent="-175569" defTabSz="586405">
                <a:lnSpc>
                  <a:spcPts val="2277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1626" b="1" spc="92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4 février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97032" y="6260771"/>
            <a:ext cx="4318880" cy="418000"/>
            <a:chOff x="925952" y="-3428"/>
            <a:chExt cx="8979005" cy="869028"/>
          </a:xfrm>
        </p:grpSpPr>
        <p:sp>
          <p:nvSpPr>
            <p:cNvPr id="27" name="Freeform 27"/>
            <p:cNvSpPr/>
            <p:nvPr/>
          </p:nvSpPr>
          <p:spPr>
            <a:xfrm>
              <a:off x="3260236" y="0"/>
              <a:ext cx="511088" cy="504845"/>
            </a:xfrm>
            <a:custGeom>
              <a:avLst/>
              <a:gdLst/>
              <a:ahLst/>
              <a:cxnLst/>
              <a:rect l="l" t="t" r="r" b="b"/>
              <a:pathLst>
                <a:path w="511088" h="504845">
                  <a:moveTo>
                    <a:pt x="0" y="0"/>
                  </a:moveTo>
                  <a:lnTo>
                    <a:pt x="511089" y="0"/>
                  </a:lnTo>
                  <a:lnTo>
                    <a:pt x="511089" y="504845"/>
                  </a:lnTo>
                  <a:lnTo>
                    <a:pt x="0" y="5048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25952" y="-3428"/>
              <a:ext cx="8979005" cy="869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1749"/>
                </a:lnSpc>
                <a:spcBef>
                  <a:spcPct val="0"/>
                </a:spcBef>
              </a:pPr>
              <a:r>
                <a:rPr lang="en-US" sz="1249" b="1" spc="71" dirty="0" err="1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Scannez</a:t>
              </a:r>
              <a:r>
                <a:rPr lang="en-US" sz="1249" b="1" spc="71" dirty="0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 </a:t>
              </a:r>
              <a:r>
                <a:rPr lang="en-US" sz="1249" b="1" spc="71" dirty="0" err="1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notre</a:t>
              </a:r>
              <a:r>
                <a:rPr lang="en-US" sz="1249" b="1" spc="71" dirty="0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      pour </a:t>
              </a:r>
              <a:r>
                <a:rPr lang="en-US" sz="1249" b="1" spc="71" dirty="0" err="1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être</a:t>
              </a:r>
              <a:r>
                <a:rPr lang="en-US" sz="1249" b="1" spc="71" dirty="0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 au courant des futures dates des tests de </a:t>
              </a:r>
              <a:r>
                <a:rPr lang="en-US" sz="1249" b="1" spc="71" dirty="0" err="1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langues</a:t>
              </a:r>
              <a:endParaRPr lang="en-US" sz="1249" b="1" spc="71" dirty="0">
                <a:solidFill>
                  <a:srgbClr val="FCFCF7"/>
                </a:solidFill>
                <a:latin typeface="Quicksand Bold"/>
                <a:ea typeface="Quicksand Bold"/>
                <a:cs typeface="Quicksand Bold"/>
                <a:sym typeface="Quicksand Bold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97396" y="5157948"/>
            <a:ext cx="3552155" cy="426194"/>
            <a:chOff x="0" y="0"/>
            <a:chExt cx="7384974" cy="886063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7384974" cy="886063"/>
              <a:chOff x="0" y="0"/>
              <a:chExt cx="2329025" cy="27944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2329025" cy="279441"/>
              </a:xfrm>
              <a:custGeom>
                <a:avLst/>
                <a:gdLst/>
                <a:ahLst/>
                <a:cxnLst/>
                <a:rect l="l" t="t" r="r" b="b"/>
                <a:pathLst>
                  <a:path w="2329025" h="279441">
                    <a:moveTo>
                      <a:pt x="18436" y="0"/>
                    </a:moveTo>
                    <a:lnTo>
                      <a:pt x="2310589" y="0"/>
                    </a:lnTo>
                    <a:cubicBezTo>
                      <a:pt x="2320771" y="0"/>
                      <a:pt x="2329025" y="8254"/>
                      <a:pt x="2329025" y="18436"/>
                    </a:cubicBezTo>
                    <a:lnTo>
                      <a:pt x="2329025" y="261004"/>
                    </a:lnTo>
                    <a:cubicBezTo>
                      <a:pt x="2329025" y="265894"/>
                      <a:pt x="2327083" y="270583"/>
                      <a:pt x="2323626" y="274041"/>
                    </a:cubicBezTo>
                    <a:cubicBezTo>
                      <a:pt x="2320168" y="277498"/>
                      <a:pt x="2315479" y="279441"/>
                      <a:pt x="2310589" y="279441"/>
                    </a:cubicBezTo>
                    <a:lnTo>
                      <a:pt x="18436" y="279441"/>
                    </a:lnTo>
                    <a:cubicBezTo>
                      <a:pt x="8254" y="279441"/>
                      <a:pt x="0" y="271187"/>
                      <a:pt x="0" y="261004"/>
                    </a:cubicBezTo>
                    <a:lnTo>
                      <a:pt x="0" y="18436"/>
                    </a:lnTo>
                    <a:cubicBezTo>
                      <a:pt x="0" y="8254"/>
                      <a:pt x="8254" y="0"/>
                      <a:pt x="18436" y="0"/>
                    </a:cubicBezTo>
                    <a:close/>
                  </a:path>
                </a:pathLst>
              </a:custGeom>
              <a:solidFill>
                <a:srgbClr val="044B92"/>
              </a:solidFill>
              <a:ln w="19050" cap="sq">
                <a:solidFill>
                  <a:srgbClr val="272727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28575"/>
                <a:ext cx="2329025" cy="308016"/>
              </a:xfrm>
              <a:prstGeom prst="rect">
                <a:avLst/>
              </a:prstGeom>
            </p:spPr>
            <p:txBody>
              <a:bodyPr lIns="31346" tIns="31346" rIns="31346" bIns="31346" rtlCol="0" anchor="ctr"/>
              <a:lstStyle/>
              <a:p>
                <a:pPr algn="ctr" defTabSz="586405">
                  <a:lnSpc>
                    <a:spcPts val="1523"/>
                  </a:lnSpc>
                  <a:spcBef>
                    <a:spcPct val="0"/>
                  </a:spcBef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195548" y="56707"/>
              <a:ext cx="6993879" cy="6646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1342"/>
                </a:lnSpc>
                <a:spcBef>
                  <a:spcPct val="0"/>
                </a:spcBef>
              </a:pPr>
              <a:r>
                <a:rPr lang="en-US" sz="958" b="1">
                  <a:solidFill>
                    <a:srgbClr val="FCFCF7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Des tests de portugais, d’italien et d’allemand peuvent également être organisés sur demande (cf. site web)</a:t>
              </a:r>
            </a:p>
          </p:txBody>
        </p:sp>
      </p:grpSp>
      <p:sp>
        <p:nvSpPr>
          <p:cNvPr id="34" name="Freeform 34"/>
          <p:cNvSpPr/>
          <p:nvPr/>
        </p:nvSpPr>
        <p:spPr>
          <a:xfrm rot="10633694">
            <a:off x="7031772" y="5601768"/>
            <a:ext cx="1349780" cy="509542"/>
          </a:xfrm>
          <a:custGeom>
            <a:avLst/>
            <a:gdLst/>
            <a:ahLst/>
            <a:cxnLst/>
            <a:rect l="l" t="t" r="r" b="b"/>
            <a:pathLst>
              <a:path w="2104657" h="794508">
                <a:moveTo>
                  <a:pt x="0" y="0"/>
                </a:moveTo>
                <a:lnTo>
                  <a:pt x="2104658" y="0"/>
                </a:lnTo>
                <a:lnTo>
                  <a:pt x="2104658" y="794508"/>
                </a:lnTo>
                <a:lnTo>
                  <a:pt x="0" y="7945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5" name="TextBox 35"/>
          <p:cNvSpPr txBox="1"/>
          <p:nvPr/>
        </p:nvSpPr>
        <p:spPr>
          <a:xfrm rot="-250953">
            <a:off x="799681" y="4590925"/>
            <a:ext cx="2028192" cy="515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586405">
              <a:lnSpc>
                <a:spcPts val="2138"/>
              </a:lnSpc>
              <a:spcBef>
                <a:spcPct val="0"/>
              </a:spcBef>
            </a:pPr>
            <a:r>
              <a:rPr lang="en-US" sz="1528" b="1">
                <a:solidFill>
                  <a:srgbClr val="003F8B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(heures indiquées pour l’examen oral)</a:t>
            </a:r>
          </a:p>
        </p:txBody>
      </p:sp>
    </p:spTree>
    <p:extLst>
      <p:ext uri="{BB962C8B-B14F-4D97-AF65-F5344CB8AC3E}">
        <p14:creationId xmlns:p14="http://schemas.microsoft.com/office/powerpoint/2010/main" val="19149968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B2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53248" y="1023760"/>
            <a:ext cx="5542858" cy="4268001"/>
          </a:xfrm>
          <a:custGeom>
            <a:avLst/>
            <a:gdLst/>
            <a:ahLst/>
            <a:cxnLst/>
            <a:rect l="l" t="t" r="r" b="b"/>
            <a:pathLst>
              <a:path w="8642753" h="6654920">
                <a:moveTo>
                  <a:pt x="0" y="0"/>
                </a:moveTo>
                <a:lnTo>
                  <a:pt x="8642753" y="0"/>
                </a:lnTo>
                <a:lnTo>
                  <a:pt x="8642753" y="6654920"/>
                </a:lnTo>
                <a:lnTo>
                  <a:pt x="0" y="66549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3" name="Group 3"/>
          <p:cNvGrpSpPr/>
          <p:nvPr/>
        </p:nvGrpSpPr>
        <p:grpSpPr>
          <a:xfrm>
            <a:off x="4976851" y="4600394"/>
            <a:ext cx="2238299" cy="2065543"/>
            <a:chOff x="0" y="0"/>
            <a:chExt cx="1060980" cy="9790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60980" cy="979092"/>
            </a:xfrm>
            <a:custGeom>
              <a:avLst/>
              <a:gdLst/>
              <a:ahLst/>
              <a:cxnLst/>
              <a:rect l="l" t="t" r="r" b="b"/>
              <a:pathLst>
                <a:path w="1060980" h="979092">
                  <a:moveTo>
                    <a:pt x="42685" y="0"/>
                  </a:moveTo>
                  <a:lnTo>
                    <a:pt x="1018296" y="0"/>
                  </a:lnTo>
                  <a:cubicBezTo>
                    <a:pt x="1029617" y="0"/>
                    <a:pt x="1040474" y="4497"/>
                    <a:pt x="1048478" y="12502"/>
                  </a:cubicBezTo>
                  <a:cubicBezTo>
                    <a:pt x="1056483" y="20507"/>
                    <a:pt x="1060980" y="31364"/>
                    <a:pt x="1060980" y="42685"/>
                  </a:cubicBezTo>
                  <a:lnTo>
                    <a:pt x="1060980" y="936407"/>
                  </a:lnTo>
                  <a:cubicBezTo>
                    <a:pt x="1060980" y="959982"/>
                    <a:pt x="1041870" y="979092"/>
                    <a:pt x="1018296" y="979092"/>
                  </a:cubicBezTo>
                  <a:lnTo>
                    <a:pt x="42685" y="979092"/>
                  </a:lnTo>
                  <a:cubicBezTo>
                    <a:pt x="31364" y="979092"/>
                    <a:pt x="20507" y="974595"/>
                    <a:pt x="12502" y="966590"/>
                  </a:cubicBezTo>
                  <a:cubicBezTo>
                    <a:pt x="4497" y="958585"/>
                    <a:pt x="0" y="947728"/>
                    <a:pt x="0" y="936407"/>
                  </a:cubicBezTo>
                  <a:lnTo>
                    <a:pt x="0" y="42685"/>
                  </a:lnTo>
                  <a:cubicBezTo>
                    <a:pt x="0" y="19111"/>
                    <a:pt x="19111" y="0"/>
                    <a:pt x="42685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272727"/>
              </a:solidFill>
              <a:prstDash val="solid"/>
              <a:miter/>
            </a:ln>
          </p:spPr>
          <p:txBody>
            <a:bodyPr/>
            <a:lstStyle/>
            <a:p>
              <a:endParaRPr lang="fr-B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060980" cy="1007667"/>
            </a:xfrm>
            <a:prstGeom prst="rect">
              <a:avLst/>
            </a:prstGeom>
          </p:spPr>
          <p:txBody>
            <a:bodyPr lIns="31346" tIns="31346" rIns="31346" bIns="31346" rtlCol="0" anchor="ctr"/>
            <a:lstStyle/>
            <a:p>
              <a:pPr algn="ctr" defTabSz="586405">
                <a:lnSpc>
                  <a:spcPts val="1523"/>
                </a:lnSpc>
                <a:spcBef>
                  <a:spcPct val="0"/>
                </a:spcBef>
              </a:pPr>
              <a:endParaRPr sz="1154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702" y="4479867"/>
            <a:ext cx="2306597" cy="2306597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3554410" y="1114200"/>
            <a:ext cx="543923" cy="487945"/>
          </a:xfrm>
          <a:custGeom>
            <a:avLst/>
            <a:gdLst/>
            <a:ahLst/>
            <a:cxnLst/>
            <a:rect l="l" t="t" r="r" b="b"/>
            <a:pathLst>
              <a:path w="848117" h="760832">
                <a:moveTo>
                  <a:pt x="0" y="0"/>
                </a:moveTo>
                <a:lnTo>
                  <a:pt x="848117" y="0"/>
                </a:lnTo>
                <a:lnTo>
                  <a:pt x="848117" y="760831"/>
                </a:lnTo>
                <a:lnTo>
                  <a:pt x="0" y="7608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8" name="Freeform 8"/>
          <p:cNvSpPr/>
          <p:nvPr/>
        </p:nvSpPr>
        <p:spPr>
          <a:xfrm>
            <a:off x="7453446" y="1675105"/>
            <a:ext cx="543923" cy="487945"/>
          </a:xfrm>
          <a:custGeom>
            <a:avLst/>
            <a:gdLst/>
            <a:ahLst/>
            <a:cxnLst/>
            <a:rect l="l" t="t" r="r" b="b"/>
            <a:pathLst>
              <a:path w="848117" h="760832">
                <a:moveTo>
                  <a:pt x="0" y="0"/>
                </a:moveTo>
                <a:lnTo>
                  <a:pt x="848117" y="0"/>
                </a:lnTo>
                <a:lnTo>
                  <a:pt x="848117" y="760832"/>
                </a:lnTo>
                <a:lnTo>
                  <a:pt x="0" y="7608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9" name="Freeform 9"/>
          <p:cNvSpPr/>
          <p:nvPr/>
        </p:nvSpPr>
        <p:spPr>
          <a:xfrm>
            <a:off x="2934607" y="4987028"/>
            <a:ext cx="1614479" cy="609466"/>
          </a:xfrm>
          <a:custGeom>
            <a:avLst/>
            <a:gdLst/>
            <a:ahLst/>
            <a:cxnLst/>
            <a:rect l="l" t="t" r="r" b="b"/>
            <a:pathLst>
              <a:path w="2517391" h="950315">
                <a:moveTo>
                  <a:pt x="0" y="0"/>
                </a:moveTo>
                <a:lnTo>
                  <a:pt x="2517391" y="0"/>
                </a:lnTo>
                <a:lnTo>
                  <a:pt x="2517391" y="950316"/>
                </a:lnTo>
                <a:lnTo>
                  <a:pt x="0" y="950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10" name="Group 10"/>
          <p:cNvGrpSpPr/>
          <p:nvPr/>
        </p:nvGrpSpPr>
        <p:grpSpPr>
          <a:xfrm>
            <a:off x="761116" y="2591262"/>
            <a:ext cx="1505582" cy="648289"/>
            <a:chOff x="23917" y="456821"/>
            <a:chExt cx="3130125" cy="1347801"/>
          </a:xfrm>
        </p:grpSpPr>
        <p:sp>
          <p:nvSpPr>
            <p:cNvPr id="11" name="Freeform 11"/>
            <p:cNvSpPr/>
            <p:nvPr/>
          </p:nvSpPr>
          <p:spPr>
            <a:xfrm rot="-1047174">
              <a:off x="132179" y="480908"/>
              <a:ext cx="2881497" cy="1323714"/>
            </a:xfrm>
            <a:custGeom>
              <a:avLst/>
              <a:gdLst/>
              <a:ahLst/>
              <a:cxnLst/>
              <a:rect l="l" t="t" r="r" b="b"/>
              <a:pathLst>
                <a:path w="2881497" h="1323714">
                  <a:moveTo>
                    <a:pt x="0" y="0"/>
                  </a:moveTo>
                  <a:lnTo>
                    <a:pt x="2881497" y="0"/>
                  </a:lnTo>
                  <a:lnTo>
                    <a:pt x="2881497" y="1323714"/>
                  </a:lnTo>
                  <a:lnTo>
                    <a:pt x="0" y="13237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6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2" name="TextBox 12"/>
            <p:cNvSpPr txBox="1"/>
            <p:nvPr/>
          </p:nvSpPr>
          <p:spPr>
            <a:xfrm rot="20360998">
              <a:off x="23917" y="456821"/>
              <a:ext cx="3130125" cy="8507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3480"/>
                </a:lnSpc>
                <a:spcBef>
                  <a:spcPct val="0"/>
                </a:spcBef>
              </a:pPr>
              <a:r>
                <a:rPr lang="en-US" sz="2486" b="1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Où 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642756" y="5081293"/>
            <a:ext cx="4916088" cy="2025797"/>
            <a:chOff x="0" y="0"/>
            <a:chExt cx="10220607" cy="421165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220607" cy="4211657"/>
            </a:xfrm>
            <a:custGeom>
              <a:avLst/>
              <a:gdLst/>
              <a:ahLst/>
              <a:cxnLst/>
              <a:rect l="l" t="t" r="r" b="b"/>
              <a:pathLst>
                <a:path w="10220607" h="4211657">
                  <a:moveTo>
                    <a:pt x="0" y="0"/>
                  </a:moveTo>
                  <a:lnTo>
                    <a:pt x="10220607" y="0"/>
                  </a:lnTo>
                  <a:lnTo>
                    <a:pt x="10220607" y="4211657"/>
                  </a:lnTo>
                  <a:lnTo>
                    <a:pt x="0" y="4211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print">
                <a:alphaModFix amt="99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5904604" y="1858"/>
              <a:ext cx="2995213" cy="3237774"/>
            </a:xfrm>
            <a:custGeom>
              <a:avLst/>
              <a:gdLst/>
              <a:ahLst/>
              <a:cxnLst/>
              <a:rect l="l" t="t" r="r" b="b"/>
              <a:pathLst>
                <a:path w="2995213" h="3237774">
                  <a:moveTo>
                    <a:pt x="0" y="0"/>
                  </a:moveTo>
                  <a:lnTo>
                    <a:pt x="2995213" y="0"/>
                  </a:lnTo>
                  <a:lnTo>
                    <a:pt x="2995213" y="3237774"/>
                  </a:lnTo>
                  <a:lnTo>
                    <a:pt x="0" y="32377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print">
                <a:alphaModFix amt="69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r="-8098"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383757" y="864746"/>
              <a:ext cx="4520847" cy="14785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2892"/>
                </a:lnSpc>
                <a:spcBef>
                  <a:spcPct val="0"/>
                </a:spcBef>
              </a:pPr>
              <a:r>
                <a:rPr lang="en-US" sz="2066" b="1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Inscription via ce QR ! 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48300" y="3654135"/>
            <a:ext cx="1699874" cy="720503"/>
            <a:chOff x="-2727" y="539571"/>
            <a:chExt cx="3534060" cy="1497934"/>
          </a:xfrm>
        </p:grpSpPr>
        <p:sp>
          <p:nvSpPr>
            <p:cNvPr id="18" name="Freeform 18"/>
            <p:cNvSpPr/>
            <p:nvPr/>
          </p:nvSpPr>
          <p:spPr>
            <a:xfrm rot="-1047174">
              <a:off x="149236" y="542968"/>
              <a:ext cx="3253349" cy="1494537"/>
            </a:xfrm>
            <a:custGeom>
              <a:avLst/>
              <a:gdLst/>
              <a:ahLst/>
              <a:cxnLst/>
              <a:rect l="l" t="t" r="r" b="b"/>
              <a:pathLst>
                <a:path w="3253349" h="1494537">
                  <a:moveTo>
                    <a:pt x="0" y="0"/>
                  </a:moveTo>
                  <a:lnTo>
                    <a:pt x="3253349" y="0"/>
                  </a:lnTo>
                  <a:lnTo>
                    <a:pt x="3253349" y="1494537"/>
                  </a:lnTo>
                  <a:lnTo>
                    <a:pt x="0" y="1494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print">
                <a:alphaModFix amt="6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TextBox 19"/>
            <p:cNvSpPr txBox="1"/>
            <p:nvPr/>
          </p:nvSpPr>
          <p:spPr>
            <a:xfrm rot="20360998">
              <a:off x="-2727" y="539571"/>
              <a:ext cx="3534060" cy="7551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3121"/>
                </a:lnSpc>
                <a:spcBef>
                  <a:spcPct val="0"/>
                </a:spcBef>
              </a:pPr>
              <a:r>
                <a:rPr lang="en-US" sz="2229" b="1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Combien ?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550824" y="5633166"/>
            <a:ext cx="2613634" cy="922051"/>
          </a:xfrm>
          <a:custGeom>
            <a:avLst/>
            <a:gdLst/>
            <a:ahLst/>
            <a:cxnLst/>
            <a:rect l="l" t="t" r="r" b="b"/>
            <a:pathLst>
              <a:path w="4075333" h="1437717">
                <a:moveTo>
                  <a:pt x="0" y="0"/>
                </a:moveTo>
                <a:lnTo>
                  <a:pt x="4075333" y="0"/>
                </a:lnTo>
                <a:lnTo>
                  <a:pt x="4075333" y="1437717"/>
                </a:lnTo>
                <a:lnTo>
                  <a:pt x="0" y="143771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grpSp>
        <p:nvGrpSpPr>
          <p:cNvPr id="21" name="Group 21"/>
          <p:cNvGrpSpPr/>
          <p:nvPr/>
        </p:nvGrpSpPr>
        <p:grpSpPr>
          <a:xfrm>
            <a:off x="748300" y="1583722"/>
            <a:ext cx="1699874" cy="720503"/>
            <a:chOff x="-2727" y="539571"/>
            <a:chExt cx="3534060" cy="1497934"/>
          </a:xfrm>
        </p:grpSpPr>
        <p:sp>
          <p:nvSpPr>
            <p:cNvPr id="22" name="Freeform 22"/>
            <p:cNvSpPr/>
            <p:nvPr/>
          </p:nvSpPr>
          <p:spPr>
            <a:xfrm rot="-1047174">
              <a:off x="149236" y="542968"/>
              <a:ext cx="3253349" cy="1494537"/>
            </a:xfrm>
            <a:custGeom>
              <a:avLst/>
              <a:gdLst/>
              <a:ahLst/>
              <a:cxnLst/>
              <a:rect l="l" t="t" r="r" b="b"/>
              <a:pathLst>
                <a:path w="3253349" h="1494537">
                  <a:moveTo>
                    <a:pt x="0" y="0"/>
                  </a:moveTo>
                  <a:lnTo>
                    <a:pt x="3253349" y="0"/>
                  </a:lnTo>
                  <a:lnTo>
                    <a:pt x="3253349" y="1494537"/>
                  </a:lnTo>
                  <a:lnTo>
                    <a:pt x="0" y="1494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print">
                <a:alphaModFix amt="6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BE"/>
            </a:p>
          </p:txBody>
        </p:sp>
        <p:sp>
          <p:nvSpPr>
            <p:cNvPr id="23" name="TextBox 23"/>
            <p:cNvSpPr txBox="1"/>
            <p:nvPr/>
          </p:nvSpPr>
          <p:spPr>
            <a:xfrm rot="20360998">
              <a:off x="-2727" y="539571"/>
              <a:ext cx="3534060" cy="7551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586405">
                <a:lnSpc>
                  <a:spcPts val="3121"/>
                </a:lnSpc>
                <a:spcBef>
                  <a:spcPct val="0"/>
                </a:spcBef>
              </a:pPr>
              <a:r>
                <a:rPr lang="en-US" sz="2229" b="1">
                  <a:solidFill>
                    <a:srgbClr val="003F8B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Comment ?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458173" y="1358172"/>
            <a:ext cx="8588665" cy="2917278"/>
            <a:chOff x="0" y="0"/>
            <a:chExt cx="17855942" cy="6065058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7855942" cy="6065058"/>
              <a:chOff x="0" y="0"/>
              <a:chExt cx="3368930" cy="1144311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3368930" cy="1144311"/>
              </a:xfrm>
              <a:custGeom>
                <a:avLst/>
                <a:gdLst/>
                <a:ahLst/>
                <a:cxnLst/>
                <a:rect l="l" t="t" r="r" b="b"/>
                <a:pathLst>
                  <a:path w="3368930" h="1144311">
                    <a:moveTo>
                      <a:pt x="30867" y="0"/>
                    </a:moveTo>
                    <a:lnTo>
                      <a:pt x="3338063" y="0"/>
                    </a:lnTo>
                    <a:cubicBezTo>
                      <a:pt x="3346249" y="0"/>
                      <a:pt x="3354100" y="3252"/>
                      <a:pt x="3359889" y="9041"/>
                    </a:cubicBezTo>
                    <a:cubicBezTo>
                      <a:pt x="3365678" y="14830"/>
                      <a:pt x="3368930" y="22681"/>
                      <a:pt x="3368930" y="30867"/>
                    </a:cubicBezTo>
                    <a:lnTo>
                      <a:pt x="3368930" y="1113444"/>
                    </a:lnTo>
                    <a:cubicBezTo>
                      <a:pt x="3368930" y="1130491"/>
                      <a:pt x="3355110" y="1144311"/>
                      <a:pt x="3338063" y="1144311"/>
                    </a:cubicBezTo>
                    <a:lnTo>
                      <a:pt x="30867" y="1144311"/>
                    </a:lnTo>
                    <a:cubicBezTo>
                      <a:pt x="13820" y="1144311"/>
                      <a:pt x="0" y="1130491"/>
                      <a:pt x="0" y="1113444"/>
                    </a:cubicBezTo>
                    <a:lnTo>
                      <a:pt x="0" y="30867"/>
                    </a:lnTo>
                    <a:cubicBezTo>
                      <a:pt x="0" y="13820"/>
                      <a:pt x="13820" y="0"/>
                      <a:pt x="30867" y="0"/>
                    </a:cubicBezTo>
                    <a:close/>
                  </a:path>
                </a:pathLst>
              </a:custGeom>
              <a:solidFill>
                <a:srgbClr val="003F8B"/>
              </a:solidFill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0" y="-28575"/>
                <a:ext cx="3368930" cy="1172886"/>
              </a:xfrm>
              <a:prstGeom prst="rect">
                <a:avLst/>
              </a:prstGeom>
            </p:spPr>
            <p:txBody>
              <a:bodyPr lIns="32580" tIns="32580" rIns="32580" bIns="32580" rtlCol="0" anchor="ctr"/>
              <a:lstStyle/>
              <a:p>
                <a:pPr algn="ctr" defTabSz="586405">
                  <a:lnSpc>
                    <a:spcPts val="1523"/>
                  </a:lnSpc>
                </a:pPr>
                <a:endParaRPr sz="1154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663035" y="413233"/>
              <a:ext cx="16717824" cy="51618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 defTabSz="586405">
                <a:lnSpc>
                  <a:spcPts val="2833"/>
                </a:lnSpc>
              </a:pPr>
              <a:r>
                <a:rPr lang="en-US" sz="2024" spc="115">
                  <a:solidFill>
                    <a:srgbClr val="FFFFFF"/>
                  </a:solidFill>
                  <a:latin typeface="Quicksand"/>
                  <a:ea typeface="Quicksand"/>
                  <a:cs typeface="Quicksand"/>
                  <a:sym typeface="Quicksand"/>
                </a:rPr>
                <a:t>Leçons individuelles sur-mesure, selon votre niveau et l’objectif du test</a:t>
              </a:r>
            </a:p>
            <a:p>
              <a:pPr algn="just" defTabSz="586405">
                <a:lnSpc>
                  <a:spcPts val="2833"/>
                </a:lnSpc>
              </a:pPr>
              <a:endParaRPr lang="en-US" sz="2024" spc="115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algn="just" defTabSz="586405">
                <a:lnSpc>
                  <a:spcPts val="2833"/>
                </a:lnSpc>
              </a:pPr>
              <a:r>
                <a:rPr lang="en-US" sz="2024" spc="115">
                  <a:solidFill>
                    <a:srgbClr val="FFFFFF"/>
                  </a:solidFill>
                  <a:latin typeface="Quicksand"/>
                  <a:ea typeface="Quicksand"/>
                  <a:cs typeface="Quicksand"/>
                  <a:sym typeface="Quicksand"/>
                </a:rPr>
                <a:t>Cours en présentiel dans nos bureaux ou en ligne</a:t>
              </a:r>
            </a:p>
            <a:p>
              <a:pPr algn="just" defTabSz="586405">
                <a:lnSpc>
                  <a:spcPts val="2833"/>
                </a:lnSpc>
              </a:pPr>
              <a:endParaRPr lang="en-US" sz="2024" spc="115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algn="just" defTabSz="586405">
                <a:lnSpc>
                  <a:spcPts val="2833"/>
                </a:lnSpc>
              </a:pPr>
              <a:r>
                <a:rPr lang="en-US" sz="2024" b="1" spc="115">
                  <a:solidFill>
                    <a:srgbClr val="FFFFFF"/>
                  </a:solidFill>
                  <a:latin typeface="Quicksand Bold"/>
                  <a:ea typeface="Quicksand Bold"/>
                  <a:cs typeface="Quicksand Bold"/>
                  <a:sym typeface="Quicksand Bold"/>
                </a:rPr>
                <a:t>65 euros de l’heure </a:t>
              </a:r>
            </a:p>
            <a:p>
              <a:pPr algn="just" defTabSz="586405">
                <a:lnSpc>
                  <a:spcPts val="2833"/>
                </a:lnSpc>
              </a:pPr>
              <a:r>
                <a:rPr lang="en-US" sz="2024" spc="115">
                  <a:solidFill>
                    <a:srgbClr val="FFFFFF"/>
                  </a:solidFill>
                  <a:latin typeface="Quicksand"/>
                  <a:ea typeface="Quicksand"/>
                  <a:cs typeface="Quicksand"/>
                  <a:sym typeface="Quicksand"/>
                </a:rPr>
                <a:t>ET </a:t>
              </a:r>
              <a:r>
                <a:rPr lang="en-US" sz="2024" u="sng" spc="115">
                  <a:solidFill>
                    <a:srgbClr val="FFFFFF"/>
                  </a:solidFill>
                  <a:latin typeface="Quicksand"/>
                  <a:ea typeface="Quicksand"/>
                  <a:cs typeface="Quicksand"/>
                  <a:sym typeface="Quicksand"/>
                </a:rPr>
                <a:t>réduction exclusive pour le passage de votre test ! 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2170997" y="265149"/>
            <a:ext cx="8150411" cy="1545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586405">
              <a:lnSpc>
                <a:spcPts val="6294"/>
              </a:lnSpc>
              <a:spcBef>
                <a:spcPct val="0"/>
              </a:spcBef>
            </a:pPr>
            <a:r>
              <a:rPr lang="en-US" sz="4496" b="1" spc="-247">
                <a:solidFill>
                  <a:srgbClr val="044B9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COURS PRÉPARATOIRES - TOEFL</a:t>
            </a:r>
          </a:p>
        </p:txBody>
      </p:sp>
    </p:spTree>
    <p:extLst>
      <p:ext uri="{BB962C8B-B14F-4D97-AF65-F5344CB8AC3E}">
        <p14:creationId xmlns:p14="http://schemas.microsoft.com/office/powerpoint/2010/main" val="42049871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6C510-32EF-9450-5871-B56463B2B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A10A4E-DFBA-ADAB-9230-931A1D97C2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5296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6392C652-D3BD-B330-0FBC-6F00967D1CA1}"/>
              </a:ext>
            </a:extLst>
          </p:cNvPr>
          <p:cNvSpPr/>
          <p:nvPr/>
        </p:nvSpPr>
        <p:spPr>
          <a:xfrm>
            <a:off x="5409752" y="0"/>
            <a:ext cx="6811817" cy="6858000"/>
          </a:xfrm>
          <a:custGeom>
            <a:avLst/>
            <a:gdLst>
              <a:gd name="connsiteX0" fmla="*/ 0 w 1416909"/>
              <a:gd name="connsiteY0" fmla="*/ 0 h 1120346"/>
              <a:gd name="connsiteX1" fmla="*/ 1416909 w 1416909"/>
              <a:gd name="connsiteY1" fmla="*/ 0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0 w 1416909"/>
              <a:gd name="connsiteY0" fmla="*/ 0 h 1120346"/>
              <a:gd name="connsiteX1" fmla="*/ 1010193 w 1416909"/>
              <a:gd name="connsiteY1" fmla="*/ 1104457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451625 w 1461818"/>
              <a:gd name="connsiteY0" fmla="*/ 0 h 1104457"/>
              <a:gd name="connsiteX1" fmla="*/ 1461818 w 1461818"/>
              <a:gd name="connsiteY1" fmla="*/ 1104457 h 1104457"/>
              <a:gd name="connsiteX2" fmla="*/ 0 w 1461818"/>
              <a:gd name="connsiteY2" fmla="*/ 1089667 h 1104457"/>
              <a:gd name="connsiteX3" fmla="*/ 451625 w 1461818"/>
              <a:gd name="connsiteY3" fmla="*/ 0 h 1104457"/>
              <a:gd name="connsiteX0" fmla="*/ 1453678 w 1461818"/>
              <a:gd name="connsiteY0" fmla="*/ 0 h 1157050"/>
              <a:gd name="connsiteX1" fmla="*/ 1461818 w 1461818"/>
              <a:gd name="connsiteY1" fmla="*/ 1157050 h 1157050"/>
              <a:gd name="connsiteX2" fmla="*/ 0 w 1461818"/>
              <a:gd name="connsiteY2" fmla="*/ 1142260 h 1157050"/>
              <a:gd name="connsiteX3" fmla="*/ 1453678 w 1461818"/>
              <a:gd name="connsiteY3" fmla="*/ 0 h 1157050"/>
              <a:gd name="connsiteX0" fmla="*/ 1754294 w 1762434"/>
              <a:gd name="connsiteY0" fmla="*/ 0 h 1159791"/>
              <a:gd name="connsiteX1" fmla="*/ 1762434 w 1762434"/>
              <a:gd name="connsiteY1" fmla="*/ 1157050 h 1159791"/>
              <a:gd name="connsiteX2" fmla="*/ 0 w 1762434"/>
              <a:gd name="connsiteY2" fmla="*/ 1159791 h 1159791"/>
              <a:gd name="connsiteX3" fmla="*/ 1754294 w 1762434"/>
              <a:gd name="connsiteY3" fmla="*/ 0 h 115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434" h="1159791">
                <a:moveTo>
                  <a:pt x="1754294" y="0"/>
                </a:moveTo>
                <a:cubicBezTo>
                  <a:pt x="1757007" y="385683"/>
                  <a:pt x="1759721" y="771367"/>
                  <a:pt x="1762434" y="1157050"/>
                </a:cubicBezTo>
                <a:lnTo>
                  <a:pt x="0" y="1159791"/>
                </a:lnTo>
                <a:lnTo>
                  <a:pt x="1754294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E9571A7-E9AD-002F-EE43-DC195957253C}"/>
              </a:ext>
            </a:extLst>
          </p:cNvPr>
          <p:cNvSpPr txBox="1"/>
          <p:nvPr/>
        </p:nvSpPr>
        <p:spPr>
          <a:xfrm>
            <a:off x="540187" y="1691072"/>
            <a:ext cx="829004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  <a:t>Des programmes inclusifs et accessibles  à tous</a:t>
            </a:r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  <a:p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F6FA72A-5D51-B3A5-DBA0-7906498863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E899B5D-D162-C71E-9473-7710AA375911}"/>
              </a:ext>
            </a:extLst>
          </p:cNvPr>
          <p:cNvCxnSpPr>
            <a:cxnSpLocks/>
          </p:cNvCxnSpPr>
          <p:nvPr/>
        </p:nvCxnSpPr>
        <p:spPr>
          <a:xfrm>
            <a:off x="1600200" y="6225755"/>
            <a:ext cx="100516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FF5F67E4-D5FA-8562-AA99-FE25FC1C70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89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7426867-BAC3-5ED3-B337-C66A07604E58}"/>
              </a:ext>
            </a:extLst>
          </p:cNvPr>
          <p:cNvSpPr txBox="1"/>
          <p:nvPr/>
        </p:nvSpPr>
        <p:spPr>
          <a:xfrm>
            <a:off x="1536699" y="1325261"/>
            <a:ext cx="10165987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BE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Statut prioritaire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Etudiants garantis d’obtenir une bourse de mobilité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dirty="0">
                <a:solidFill>
                  <a:srgbClr val="085296"/>
                </a:solidFill>
                <a:latin typeface="MetaOT-Norm" panose="020B0504030101020102" pitchFamily="34" charset="77"/>
              </a:rPr>
              <a:t>Montant de la bourse plus élevé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dirty="0">
                <a:solidFill>
                  <a:srgbClr val="085296"/>
                </a:solidFill>
                <a:latin typeface="MetaOT-Norm" panose="020B0504030101020102" pitchFamily="34" charset="77"/>
              </a:rPr>
              <a:t>Forfait transport pour les mobilités hors-Europe</a:t>
            </a:r>
          </a:p>
          <a:p>
            <a:pPr marL="342900" indent="-342900" fontAlgn="base">
              <a:buFont typeface="Wingdings" panose="05000000000000000000" pitchFamily="2" charset="2"/>
              <a:buChar char="è"/>
            </a:pPr>
            <a:r>
              <a:rPr lang="fr-BE" dirty="0">
                <a:solidFill>
                  <a:srgbClr val="085296"/>
                </a:solidFill>
                <a:latin typeface="MetaOT-Norm" panose="020B0504030101020102" pitchFamily="34" charset="77"/>
              </a:rPr>
              <a:t>Remboursement des tests de langue imposés par l’université d’accueil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fontAlgn="base"/>
            <a:r>
              <a:rPr lang="fr-BE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Catégories officielles en FWB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FR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Les étudiants allocataires d'une bourse de la FWB l'année précédant le départ 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FR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Les étudiants bénéficiaires du RIS via un CPAS 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FR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Les étudiants soutenus par le Service Social Etudiant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FR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Les étudiants à besoins spécifiques dont les conditions personnelles au niveau physique, mental ou médical sont telles que sa participation au projet ou à l’action de mobilité ne serait pas possible sans un soutien financier complémentaire 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FR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Les étudiants jobistes ayant travaillé plus de 650h par année civile (hors vacances scolaires) 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FR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Les étudiants ayant le statut d’aidant proche 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FR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Les étudiants « parent solo » qui partent avec un enfant qui n’est pas encore dans l’enseignement obligatoire </a:t>
            </a:r>
            <a:endParaRPr lang="fr-BE" b="1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b="1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endParaRPr lang="fr-FR" sz="2400" dirty="0">
              <a:latin typeface="MetaOT-Norm" panose="020B0504030101020102" pitchFamily="34" charset="77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5339751" y="361598"/>
            <a:ext cx="6362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ETUDIANTS A MOINS D’OPPORTUNITES</a:t>
            </a:r>
          </a:p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ETUDIANTS A BESOINS SPECIFIQUES</a:t>
            </a:r>
          </a:p>
        </p:txBody>
      </p:sp>
    </p:spTree>
    <p:extLst>
      <p:ext uri="{BB962C8B-B14F-4D97-AF65-F5344CB8AC3E}">
        <p14:creationId xmlns:p14="http://schemas.microsoft.com/office/powerpoint/2010/main" val="29799931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A89017D-C4B7-4B8D-0D53-610C315BE9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5296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BC8070F6-2FEE-6ABB-8FA4-469966C83CF4}"/>
              </a:ext>
            </a:extLst>
          </p:cNvPr>
          <p:cNvSpPr/>
          <p:nvPr/>
        </p:nvSpPr>
        <p:spPr>
          <a:xfrm>
            <a:off x="5409752" y="0"/>
            <a:ext cx="6811817" cy="6858000"/>
          </a:xfrm>
          <a:custGeom>
            <a:avLst/>
            <a:gdLst>
              <a:gd name="connsiteX0" fmla="*/ 0 w 1416909"/>
              <a:gd name="connsiteY0" fmla="*/ 0 h 1120346"/>
              <a:gd name="connsiteX1" fmla="*/ 1416909 w 1416909"/>
              <a:gd name="connsiteY1" fmla="*/ 0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0 w 1416909"/>
              <a:gd name="connsiteY0" fmla="*/ 0 h 1120346"/>
              <a:gd name="connsiteX1" fmla="*/ 1010193 w 1416909"/>
              <a:gd name="connsiteY1" fmla="*/ 1104457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451625 w 1461818"/>
              <a:gd name="connsiteY0" fmla="*/ 0 h 1104457"/>
              <a:gd name="connsiteX1" fmla="*/ 1461818 w 1461818"/>
              <a:gd name="connsiteY1" fmla="*/ 1104457 h 1104457"/>
              <a:gd name="connsiteX2" fmla="*/ 0 w 1461818"/>
              <a:gd name="connsiteY2" fmla="*/ 1089667 h 1104457"/>
              <a:gd name="connsiteX3" fmla="*/ 451625 w 1461818"/>
              <a:gd name="connsiteY3" fmla="*/ 0 h 1104457"/>
              <a:gd name="connsiteX0" fmla="*/ 1453678 w 1461818"/>
              <a:gd name="connsiteY0" fmla="*/ 0 h 1157050"/>
              <a:gd name="connsiteX1" fmla="*/ 1461818 w 1461818"/>
              <a:gd name="connsiteY1" fmla="*/ 1157050 h 1157050"/>
              <a:gd name="connsiteX2" fmla="*/ 0 w 1461818"/>
              <a:gd name="connsiteY2" fmla="*/ 1142260 h 1157050"/>
              <a:gd name="connsiteX3" fmla="*/ 1453678 w 1461818"/>
              <a:gd name="connsiteY3" fmla="*/ 0 h 1157050"/>
              <a:gd name="connsiteX0" fmla="*/ 1754294 w 1762434"/>
              <a:gd name="connsiteY0" fmla="*/ 0 h 1159791"/>
              <a:gd name="connsiteX1" fmla="*/ 1762434 w 1762434"/>
              <a:gd name="connsiteY1" fmla="*/ 1157050 h 1159791"/>
              <a:gd name="connsiteX2" fmla="*/ 0 w 1762434"/>
              <a:gd name="connsiteY2" fmla="*/ 1159791 h 1159791"/>
              <a:gd name="connsiteX3" fmla="*/ 1754294 w 1762434"/>
              <a:gd name="connsiteY3" fmla="*/ 0 h 115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434" h="1159791">
                <a:moveTo>
                  <a:pt x="1754294" y="0"/>
                </a:moveTo>
                <a:cubicBezTo>
                  <a:pt x="1757007" y="385683"/>
                  <a:pt x="1759721" y="771367"/>
                  <a:pt x="1762434" y="1157050"/>
                </a:cubicBezTo>
                <a:lnTo>
                  <a:pt x="0" y="1159791"/>
                </a:lnTo>
                <a:lnTo>
                  <a:pt x="1754294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5ED2E0-ACA8-8BBF-7D60-C7979B936762}"/>
              </a:ext>
            </a:extLst>
          </p:cNvPr>
          <p:cNvSpPr txBox="1"/>
          <p:nvPr/>
        </p:nvSpPr>
        <p:spPr>
          <a:xfrm>
            <a:off x="540187" y="1681717"/>
            <a:ext cx="82900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  <a:t>BIP -</a:t>
            </a:r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  <a:t>Programmes intensifs hybrides</a:t>
            </a:r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  <a:p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CA2194C-D84B-0D66-3665-28BC5F852440}"/>
              </a:ext>
            </a:extLst>
          </p:cNvPr>
          <p:cNvCxnSpPr>
            <a:cxnSpLocks/>
          </p:cNvCxnSpPr>
          <p:nvPr/>
        </p:nvCxnSpPr>
        <p:spPr>
          <a:xfrm>
            <a:off x="1600200" y="6225755"/>
            <a:ext cx="100516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9366B8CA-7529-CBB9-1A37-89B0DEB239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61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7426867-BAC3-5ED3-B337-C66A07604E58}"/>
              </a:ext>
            </a:extLst>
          </p:cNvPr>
          <p:cNvSpPr txBox="1"/>
          <p:nvPr/>
        </p:nvSpPr>
        <p:spPr>
          <a:xfrm>
            <a:off x="1536699" y="1801934"/>
            <a:ext cx="1016598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Durée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Une semaine de présentiel à l’étranger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Sessions à distance</a:t>
            </a:r>
            <a:endParaRPr lang="fr-BE" sz="2000" b="1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fontAlgn="base"/>
            <a:endParaRPr lang="fr-BE" sz="2000" b="1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Reconnaissance académique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Intégration dans le PAE (rare)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Crédit supplémentaire gratuit (au-delà de 60 ECTS)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I</a:t>
            </a: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nscription « UESUP »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De 3 à 6 ECTS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Examen ou travail à remettre</a:t>
            </a:r>
            <a:endParaRPr lang="fr-BE" sz="200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Destinations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Essentiellement les universités CIVIS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Choix basé sur le cours et sa thématique et non sur la destination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endParaRPr lang="fr-BE" sz="2000" b="1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b="1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endParaRPr lang="fr-FR" sz="2400" dirty="0">
              <a:latin typeface="MetaOT-Norm" panose="020B0504030101020102" pitchFamily="34" charset="77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5566501" y="361598"/>
            <a:ext cx="613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BIP – Programmes intensifs hybrides</a:t>
            </a:r>
          </a:p>
        </p:txBody>
      </p:sp>
    </p:spTree>
    <p:extLst>
      <p:ext uri="{BB962C8B-B14F-4D97-AF65-F5344CB8AC3E}">
        <p14:creationId xmlns:p14="http://schemas.microsoft.com/office/powerpoint/2010/main" val="440513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5566501" y="361598"/>
            <a:ext cx="613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BIP – Programmes intensifs hybrides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D0459A-AE31-68AA-146D-C32802C1B55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9549" y="1091798"/>
            <a:ext cx="7533138" cy="4973277"/>
          </a:xfrm>
          <a:prstGeom prst="rect">
            <a:avLst/>
          </a:prstGeom>
        </p:spPr>
      </p:pic>
      <p:pic>
        <p:nvPicPr>
          <p:cNvPr id="8" name="Image 7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FC630F31-2975-FFB3-223D-20546240B8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979" y="1143000"/>
            <a:ext cx="3781981" cy="465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9631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7426867-BAC3-5ED3-B337-C66A07604E58}"/>
              </a:ext>
            </a:extLst>
          </p:cNvPr>
          <p:cNvSpPr txBox="1"/>
          <p:nvPr/>
        </p:nvSpPr>
        <p:spPr>
          <a:xfrm>
            <a:off x="1536699" y="1801934"/>
            <a:ext cx="10165987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Procédure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  <a:hlinkClick r:id="rId4"/>
              </a:rPr>
              <a:t>https://civis.eu/en/civis-courses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Échéance 31 octobre pour cet appel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Validation de la faculté requise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Possibilité de procédures facultaires pour des BIP hors CIVIS</a:t>
            </a: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Financement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79</a:t>
            </a:r>
            <a:r>
              <a:rPr lang="fr-BE" sz="2000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€ par jour (7 jours min.)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+ 2 jours si voyage durable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+ forfait distance ------------&gt;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+ 100€ si AMO</a:t>
            </a:r>
          </a:p>
          <a:p>
            <a:pPr algn="l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endParaRPr lang="fr-BE" sz="2000" b="1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b="1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endParaRPr lang="fr-FR" sz="2400" dirty="0">
              <a:latin typeface="MetaOT-Norm" panose="020B0504030101020102" pitchFamily="34" charset="77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5566501" y="361598"/>
            <a:ext cx="613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BIP – Programmes intensifs hybrides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E3EF47A-8388-973A-3B89-0AFA1888E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0578" y="3535282"/>
            <a:ext cx="6466030" cy="255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774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A89017D-C4B7-4B8D-0D53-610C315BE9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5296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BC8070F6-2FEE-6ABB-8FA4-469966C83CF4}"/>
              </a:ext>
            </a:extLst>
          </p:cNvPr>
          <p:cNvSpPr/>
          <p:nvPr/>
        </p:nvSpPr>
        <p:spPr>
          <a:xfrm>
            <a:off x="5409752" y="0"/>
            <a:ext cx="6811817" cy="6858000"/>
          </a:xfrm>
          <a:custGeom>
            <a:avLst/>
            <a:gdLst>
              <a:gd name="connsiteX0" fmla="*/ 0 w 1416909"/>
              <a:gd name="connsiteY0" fmla="*/ 0 h 1120346"/>
              <a:gd name="connsiteX1" fmla="*/ 1416909 w 1416909"/>
              <a:gd name="connsiteY1" fmla="*/ 0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0 w 1416909"/>
              <a:gd name="connsiteY0" fmla="*/ 0 h 1120346"/>
              <a:gd name="connsiteX1" fmla="*/ 1010193 w 1416909"/>
              <a:gd name="connsiteY1" fmla="*/ 1104457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451625 w 1461818"/>
              <a:gd name="connsiteY0" fmla="*/ 0 h 1104457"/>
              <a:gd name="connsiteX1" fmla="*/ 1461818 w 1461818"/>
              <a:gd name="connsiteY1" fmla="*/ 1104457 h 1104457"/>
              <a:gd name="connsiteX2" fmla="*/ 0 w 1461818"/>
              <a:gd name="connsiteY2" fmla="*/ 1089667 h 1104457"/>
              <a:gd name="connsiteX3" fmla="*/ 451625 w 1461818"/>
              <a:gd name="connsiteY3" fmla="*/ 0 h 1104457"/>
              <a:gd name="connsiteX0" fmla="*/ 1453678 w 1461818"/>
              <a:gd name="connsiteY0" fmla="*/ 0 h 1157050"/>
              <a:gd name="connsiteX1" fmla="*/ 1461818 w 1461818"/>
              <a:gd name="connsiteY1" fmla="*/ 1157050 h 1157050"/>
              <a:gd name="connsiteX2" fmla="*/ 0 w 1461818"/>
              <a:gd name="connsiteY2" fmla="*/ 1142260 h 1157050"/>
              <a:gd name="connsiteX3" fmla="*/ 1453678 w 1461818"/>
              <a:gd name="connsiteY3" fmla="*/ 0 h 1157050"/>
              <a:gd name="connsiteX0" fmla="*/ 1754294 w 1762434"/>
              <a:gd name="connsiteY0" fmla="*/ 0 h 1159791"/>
              <a:gd name="connsiteX1" fmla="*/ 1762434 w 1762434"/>
              <a:gd name="connsiteY1" fmla="*/ 1157050 h 1159791"/>
              <a:gd name="connsiteX2" fmla="*/ 0 w 1762434"/>
              <a:gd name="connsiteY2" fmla="*/ 1159791 h 1159791"/>
              <a:gd name="connsiteX3" fmla="*/ 1754294 w 1762434"/>
              <a:gd name="connsiteY3" fmla="*/ 0 h 115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434" h="1159791">
                <a:moveTo>
                  <a:pt x="1754294" y="0"/>
                </a:moveTo>
                <a:cubicBezTo>
                  <a:pt x="1757007" y="385683"/>
                  <a:pt x="1759721" y="771367"/>
                  <a:pt x="1762434" y="1157050"/>
                </a:cubicBezTo>
                <a:lnTo>
                  <a:pt x="0" y="1159791"/>
                </a:lnTo>
                <a:lnTo>
                  <a:pt x="1754294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5ED2E0-ACA8-8BBF-7D60-C7979B936762}"/>
              </a:ext>
            </a:extLst>
          </p:cNvPr>
          <p:cNvSpPr txBox="1"/>
          <p:nvPr/>
        </p:nvSpPr>
        <p:spPr>
          <a:xfrm>
            <a:off x="540187" y="1681717"/>
            <a:ext cx="82900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  <a:t>Stages à l’étranger</a:t>
            </a:r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  <a:p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CA2194C-D84B-0D66-3665-28BC5F852440}"/>
              </a:ext>
            </a:extLst>
          </p:cNvPr>
          <p:cNvCxnSpPr>
            <a:cxnSpLocks/>
          </p:cNvCxnSpPr>
          <p:nvPr/>
        </p:nvCxnSpPr>
        <p:spPr>
          <a:xfrm>
            <a:off x="1600200" y="6225755"/>
            <a:ext cx="100516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9366B8CA-7529-CBB9-1A37-89B0DEB239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228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7426867-BAC3-5ED3-B337-C66A07604E58}"/>
              </a:ext>
            </a:extLst>
          </p:cNvPr>
          <p:cNvSpPr txBox="1"/>
          <p:nvPr/>
        </p:nvSpPr>
        <p:spPr>
          <a:xfrm>
            <a:off x="1471042" y="1358051"/>
            <a:ext cx="1016598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Reconnaissance académique obligatoire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Stage prévu et crédité dans votre PAE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Poids de 3 ECTS minimum</a:t>
            </a:r>
          </a:p>
          <a:p>
            <a:pPr algn="l" fontAlgn="base"/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Durée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De 2 à 12 mois (Erasmus+), 4</a:t>
            </a: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 mois de financement par an maximum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De 1 à 6 mois(ARES)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De 2 à 12 mois (FAMES Hors-Europe), 4 mois de financement par an maximum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Autres possibilités de stages courts dans certains facultés, non financés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Destinations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Choix </a:t>
            </a:r>
            <a:r>
              <a:rPr lang="fr-BE" sz="2000" u="sng" dirty="0">
                <a:solidFill>
                  <a:srgbClr val="085296"/>
                </a:solidFill>
                <a:latin typeface="MetaOT-Norm" panose="020B0504030101020102" pitchFamily="34" charset="77"/>
              </a:rPr>
              <a:t>libre</a:t>
            </a: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 parmi des universités, entreprises, ONG, etc. 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En Europe uniquement pour un financement Erasmus+ (Zone Erasmus+)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Liste de 31 pays hors-Europe (ARES) pour les stages « coopération »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Reste du monde (FAMES), hors pays à risque</a:t>
            </a:r>
            <a:endParaRPr lang="fr-FR" sz="2400" dirty="0">
              <a:latin typeface="MetaOT-Norm" panose="020B0504030101020102" pitchFamily="34" charset="77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5566501" y="361598"/>
            <a:ext cx="613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Stages à l’étranger</a:t>
            </a:r>
          </a:p>
        </p:txBody>
      </p:sp>
    </p:spTree>
    <p:extLst>
      <p:ext uri="{BB962C8B-B14F-4D97-AF65-F5344CB8AC3E}">
        <p14:creationId xmlns:p14="http://schemas.microsoft.com/office/powerpoint/2010/main" val="35804862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5E74D5-3A27-7D4F-EA81-43317D9EFBE4}"/>
              </a:ext>
            </a:extLst>
          </p:cNvPr>
          <p:cNvSpPr txBox="1"/>
          <p:nvPr/>
        </p:nvSpPr>
        <p:spPr>
          <a:xfrm>
            <a:off x="878080" y="263987"/>
            <a:ext cx="60974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3200" dirty="0">
                <a:solidFill>
                  <a:schemeClr val="accent1">
                    <a:lumMod val="75000"/>
                  </a:schemeClr>
                </a:solidFill>
              </a:rPr>
              <a:t>31 Pays éligibles</a:t>
            </a:r>
            <a:endParaRPr lang="fr-BE" sz="3200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B097BEC-A580-D274-498B-D9260D37CB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080" y="848762"/>
            <a:ext cx="10661515" cy="599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656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7426867-BAC3-5ED3-B337-C66A07604E58}"/>
              </a:ext>
            </a:extLst>
          </p:cNvPr>
          <p:cNvSpPr txBox="1"/>
          <p:nvPr/>
        </p:nvSpPr>
        <p:spPr>
          <a:xfrm>
            <a:off x="1536699" y="1259612"/>
            <a:ext cx="102383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Procédure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Trouver le lieu de stage par vous-même, ou avec l’aide de votre faculté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Faire signer une convention de stage (maître de stage + faculté ULB)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Soumettre une demande de financement :</a:t>
            </a:r>
            <a:endParaRPr lang="fr-FR" sz="2400" dirty="0">
              <a:latin typeface="MetaOT-Norm" panose="020B0504030101020102" pitchFamily="34" charset="77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5566501" y="361598"/>
            <a:ext cx="6136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Stages à l’étranger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5E26072-5B24-206B-3C1D-5B950D6C15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848442"/>
              </p:ext>
            </p:extLst>
          </p:nvPr>
        </p:nvGraphicFramePr>
        <p:xfrm>
          <a:off x="1536699" y="2583051"/>
          <a:ext cx="10290828" cy="365370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30276">
                  <a:extLst>
                    <a:ext uri="{9D8B030D-6E8A-4147-A177-3AD203B41FA5}">
                      <a16:colId xmlns:a16="http://schemas.microsoft.com/office/drawing/2014/main" val="3189266343"/>
                    </a:ext>
                  </a:extLst>
                </a:gridCol>
                <a:gridCol w="3227667">
                  <a:extLst>
                    <a:ext uri="{9D8B030D-6E8A-4147-A177-3AD203B41FA5}">
                      <a16:colId xmlns:a16="http://schemas.microsoft.com/office/drawing/2014/main" val="57309210"/>
                    </a:ext>
                  </a:extLst>
                </a:gridCol>
                <a:gridCol w="3632885">
                  <a:extLst>
                    <a:ext uri="{9D8B030D-6E8A-4147-A177-3AD203B41FA5}">
                      <a16:colId xmlns:a16="http://schemas.microsoft.com/office/drawing/2014/main" val="292860629"/>
                    </a:ext>
                  </a:extLst>
                </a:gridCol>
              </a:tblGrid>
              <a:tr h="49637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Erasmus+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ARES</a:t>
                      </a:r>
                    </a:p>
                    <a:p>
                      <a:pPr algn="ctr"/>
                      <a:r>
                        <a:rPr lang="fr-FR" sz="1400" dirty="0"/>
                        <a:t>Stage ou mémoire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FAMES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8775805"/>
                  </a:ext>
                </a:extLst>
              </a:tr>
              <a:tr h="496373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Europe</a:t>
                      </a:r>
                      <a:endParaRPr lang="fr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Hors-Europe, 31 pays</a:t>
                      </a:r>
                      <a:endParaRPr lang="fr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Hors-Europe, autres pays</a:t>
                      </a:r>
                      <a:endParaRPr lang="fr-B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5216576"/>
                  </a:ext>
                </a:extLst>
              </a:tr>
              <a:tr h="78474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Demande en ligne dernier délai </a:t>
                      </a:r>
                      <a:r>
                        <a:rPr lang="fr-FR" sz="1400" b="1" dirty="0"/>
                        <a:t>30 jours </a:t>
                      </a:r>
                      <a:r>
                        <a:rPr lang="fr-FR" sz="1400" dirty="0"/>
                        <a:t>avant le début du stage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ulb.be/</a:t>
                      </a:r>
                      <a:r>
                        <a:rPr lang="fr-FR" sz="1400" b="1" dirty="0" err="1"/>
                        <a:t>erasmus</a:t>
                      </a:r>
                      <a:endParaRPr lang="fr-FR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2 appels :</a:t>
                      </a:r>
                    </a:p>
                    <a:p>
                      <a:pPr algn="ctr"/>
                      <a:r>
                        <a:rPr lang="fr-FR" sz="1400" dirty="0"/>
                        <a:t>11 octobre et 11 novembre</a:t>
                      </a:r>
                    </a:p>
                    <a:p>
                      <a:pPr algn="ctr"/>
                      <a:r>
                        <a:rPr lang="fr-FR" sz="1400" b="1" dirty="0"/>
                        <a:t>ulb.be/</a:t>
                      </a:r>
                      <a:r>
                        <a:rPr lang="fr-FR" sz="1400" b="1" dirty="0" err="1"/>
                        <a:t>erasmus</a:t>
                      </a:r>
                      <a:endParaRPr lang="fr-FR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2 appels :</a:t>
                      </a:r>
                    </a:p>
                    <a:p>
                      <a:pPr algn="ctr"/>
                      <a:r>
                        <a:rPr lang="fr-FR" sz="1400" dirty="0"/>
                        <a:t>11 octobre et 11 novembre</a:t>
                      </a:r>
                    </a:p>
                    <a:p>
                      <a:pPr algn="ctr"/>
                      <a:r>
                        <a:rPr lang="fr-FR" sz="1400" b="1" dirty="0"/>
                        <a:t>ulb.be/</a:t>
                      </a:r>
                      <a:r>
                        <a:rPr lang="fr-FR" sz="1400" b="1" dirty="0" err="1"/>
                        <a:t>erasmus</a:t>
                      </a:r>
                      <a:endParaRPr lang="fr-FR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88111"/>
                  </a:ext>
                </a:extLst>
              </a:tr>
              <a:tr h="54932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Premier arrivé, premier servi</a:t>
                      </a:r>
                      <a:endParaRPr lang="fr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Entre 10 et 20 places par appel</a:t>
                      </a:r>
                      <a:endParaRPr lang="fr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1 seule place par faculté</a:t>
                      </a:r>
                      <a:endParaRPr lang="fr-B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8727624"/>
                  </a:ext>
                </a:extLst>
              </a:tr>
              <a:tr h="54932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Pas de sélection</a:t>
                      </a:r>
                      <a:endParaRPr lang="fr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Sélection par le comité Coopération de l’ULB</a:t>
                      </a:r>
                      <a:endParaRPr lang="fr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Sélection par la Faculté</a:t>
                      </a:r>
                      <a:endParaRPr lang="fr-B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6746236"/>
                  </a:ext>
                </a:extLst>
              </a:tr>
              <a:tr h="755786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Bourses de 690 à 750€ par mois</a:t>
                      </a:r>
                    </a:p>
                    <a:p>
                      <a:pPr algn="ctr"/>
                      <a:r>
                        <a:rPr lang="fr-FR" sz="1400" dirty="0"/>
                        <a:t>+250€/mois pour les AMO</a:t>
                      </a:r>
                    </a:p>
                    <a:p>
                      <a:pPr algn="ctr"/>
                      <a:r>
                        <a:rPr lang="fr-FR" sz="1400" dirty="0"/>
                        <a:t>+ forfait transport jusque 1735€</a:t>
                      </a:r>
                      <a:endParaRPr lang="fr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Forfait transport jusque 1735€</a:t>
                      </a:r>
                    </a:p>
                    <a:p>
                      <a:pPr algn="ctr"/>
                      <a:r>
                        <a:rPr lang="fr-FR" sz="1400" dirty="0"/>
                        <a:t>+ mensualité entre 160 et 330€/mois pour les AMO uniquement</a:t>
                      </a:r>
                      <a:endParaRPr lang="fr-B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De 700 à 750€ par mois</a:t>
                      </a:r>
                    </a:p>
                    <a:p>
                      <a:pPr algn="ctr"/>
                      <a:r>
                        <a:rPr lang="fr-FR" sz="1400" dirty="0"/>
                        <a:t>+250€/mois pour les AMO</a:t>
                      </a:r>
                    </a:p>
                    <a:p>
                      <a:pPr algn="ctr"/>
                      <a:r>
                        <a:rPr lang="fr-FR" sz="1400" dirty="0"/>
                        <a:t>+ forfait transport jusque 1735€ pour les AMO</a:t>
                      </a:r>
                      <a:endParaRPr lang="fr-BE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4257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6301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A89017D-C4B7-4B8D-0D53-610C315BE9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5296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BC8070F6-2FEE-6ABB-8FA4-469966C83CF4}"/>
              </a:ext>
            </a:extLst>
          </p:cNvPr>
          <p:cNvSpPr/>
          <p:nvPr/>
        </p:nvSpPr>
        <p:spPr>
          <a:xfrm>
            <a:off x="5409752" y="0"/>
            <a:ext cx="6811817" cy="6858000"/>
          </a:xfrm>
          <a:custGeom>
            <a:avLst/>
            <a:gdLst>
              <a:gd name="connsiteX0" fmla="*/ 0 w 1416909"/>
              <a:gd name="connsiteY0" fmla="*/ 0 h 1120346"/>
              <a:gd name="connsiteX1" fmla="*/ 1416909 w 1416909"/>
              <a:gd name="connsiteY1" fmla="*/ 0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0 w 1416909"/>
              <a:gd name="connsiteY0" fmla="*/ 0 h 1120346"/>
              <a:gd name="connsiteX1" fmla="*/ 1010193 w 1416909"/>
              <a:gd name="connsiteY1" fmla="*/ 1104457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451625 w 1461818"/>
              <a:gd name="connsiteY0" fmla="*/ 0 h 1104457"/>
              <a:gd name="connsiteX1" fmla="*/ 1461818 w 1461818"/>
              <a:gd name="connsiteY1" fmla="*/ 1104457 h 1104457"/>
              <a:gd name="connsiteX2" fmla="*/ 0 w 1461818"/>
              <a:gd name="connsiteY2" fmla="*/ 1089667 h 1104457"/>
              <a:gd name="connsiteX3" fmla="*/ 451625 w 1461818"/>
              <a:gd name="connsiteY3" fmla="*/ 0 h 1104457"/>
              <a:gd name="connsiteX0" fmla="*/ 1453678 w 1461818"/>
              <a:gd name="connsiteY0" fmla="*/ 0 h 1157050"/>
              <a:gd name="connsiteX1" fmla="*/ 1461818 w 1461818"/>
              <a:gd name="connsiteY1" fmla="*/ 1157050 h 1157050"/>
              <a:gd name="connsiteX2" fmla="*/ 0 w 1461818"/>
              <a:gd name="connsiteY2" fmla="*/ 1142260 h 1157050"/>
              <a:gd name="connsiteX3" fmla="*/ 1453678 w 1461818"/>
              <a:gd name="connsiteY3" fmla="*/ 0 h 1157050"/>
              <a:gd name="connsiteX0" fmla="*/ 1754294 w 1762434"/>
              <a:gd name="connsiteY0" fmla="*/ 0 h 1159791"/>
              <a:gd name="connsiteX1" fmla="*/ 1762434 w 1762434"/>
              <a:gd name="connsiteY1" fmla="*/ 1157050 h 1159791"/>
              <a:gd name="connsiteX2" fmla="*/ 0 w 1762434"/>
              <a:gd name="connsiteY2" fmla="*/ 1159791 h 1159791"/>
              <a:gd name="connsiteX3" fmla="*/ 1754294 w 1762434"/>
              <a:gd name="connsiteY3" fmla="*/ 0 h 115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434" h="1159791">
                <a:moveTo>
                  <a:pt x="1754294" y="0"/>
                </a:moveTo>
                <a:cubicBezTo>
                  <a:pt x="1757007" y="385683"/>
                  <a:pt x="1759721" y="771367"/>
                  <a:pt x="1762434" y="1157050"/>
                </a:cubicBezTo>
                <a:lnTo>
                  <a:pt x="0" y="1159791"/>
                </a:lnTo>
                <a:lnTo>
                  <a:pt x="1754294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5ED2E0-ACA8-8BBF-7D60-C7979B936762}"/>
              </a:ext>
            </a:extLst>
          </p:cNvPr>
          <p:cNvSpPr txBox="1"/>
          <p:nvPr/>
        </p:nvSpPr>
        <p:spPr>
          <a:xfrm>
            <a:off x="540187" y="1681717"/>
            <a:ext cx="82900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  <a:t>Microprojets ARES-CCD</a:t>
            </a:r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  <a:p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CA2194C-D84B-0D66-3665-28BC5F852440}"/>
              </a:ext>
            </a:extLst>
          </p:cNvPr>
          <p:cNvCxnSpPr>
            <a:cxnSpLocks/>
          </p:cNvCxnSpPr>
          <p:nvPr/>
        </p:nvCxnSpPr>
        <p:spPr>
          <a:xfrm>
            <a:off x="1600200" y="6225755"/>
            <a:ext cx="100516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9366B8CA-7529-CBB9-1A37-89B0DEB239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F3AB4D5-B7EC-687F-505E-76CFD48961AD}"/>
              </a:ext>
            </a:extLst>
          </p:cNvPr>
          <p:cNvSpPr txBox="1"/>
          <p:nvPr/>
        </p:nvSpPr>
        <p:spPr>
          <a:xfrm>
            <a:off x="850642" y="3116043"/>
            <a:ext cx="61105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fr-FR" dirty="0">
              <a:solidFill>
                <a:schemeClr val="bg1"/>
              </a:solidFill>
              <a:latin typeface="MetaOT-Light"/>
            </a:endParaRPr>
          </a:p>
          <a:p>
            <a:pPr algn="ctr"/>
            <a:r>
              <a:rPr lang="fr-FR" sz="2400" dirty="0">
                <a:solidFill>
                  <a:schemeClr val="bg1"/>
                </a:solidFill>
                <a:latin typeface="MetaOT-Book"/>
              </a:rPr>
              <a:t>Service International</a:t>
            </a:r>
            <a:endParaRPr lang="fr-FR" dirty="0">
              <a:solidFill>
                <a:schemeClr val="bg1"/>
              </a:solidFill>
              <a:latin typeface="MetaOT-Light"/>
            </a:endParaRPr>
          </a:p>
          <a:p>
            <a:pPr algn="ctr"/>
            <a:endParaRPr lang="fr-FR" dirty="0">
              <a:solidFill>
                <a:schemeClr val="bg1"/>
              </a:solidFill>
              <a:latin typeface="MetaOT-Light"/>
            </a:endParaRPr>
          </a:p>
        </p:txBody>
      </p:sp>
    </p:spTree>
    <p:extLst>
      <p:ext uri="{BB962C8B-B14F-4D97-AF65-F5344CB8AC3E}">
        <p14:creationId xmlns:p14="http://schemas.microsoft.com/office/powerpoint/2010/main" val="31035796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C5A08E-789F-42B1-8CB8-AF1AC9B48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fr-BE" dirty="0"/>
            </a:b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550354-5E33-4E44-8F95-B9F593853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3783"/>
            <a:ext cx="10515600" cy="565318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fr-BE" dirty="0">
                <a:solidFill>
                  <a:schemeClr val="accent1">
                    <a:lumMod val="75000"/>
                  </a:schemeClr>
                </a:solidFill>
              </a:rPr>
              <a:t>Qu’est-ce qu’un microprojet </a:t>
            </a:r>
            <a:r>
              <a:rPr lang="fr-BE" dirty="0" err="1">
                <a:solidFill>
                  <a:schemeClr val="accent1">
                    <a:lumMod val="75000"/>
                  </a:schemeClr>
                </a:solidFill>
              </a:rPr>
              <a:t>étudiant·es</a:t>
            </a:r>
            <a:r>
              <a:rPr lang="fr-BE" dirty="0">
                <a:solidFill>
                  <a:schemeClr val="accent1">
                    <a:lumMod val="75000"/>
                  </a:schemeClr>
                </a:solidFill>
              </a:rPr>
              <a:t> ?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fr-BE" dirty="0"/>
              <a:t>- Financement</a:t>
            </a:r>
            <a:r>
              <a:rPr lang="fr-FR" dirty="0"/>
              <a:t> octroyé à un groupe d’</a:t>
            </a:r>
            <a:r>
              <a:rPr lang="fr-FR" dirty="0" err="1"/>
              <a:t>étudiant·es</a:t>
            </a:r>
            <a:r>
              <a:rPr lang="fr-FR" dirty="0"/>
              <a:t> de l’ULB &amp; un groupe d’</a:t>
            </a:r>
            <a:r>
              <a:rPr lang="fr-FR" dirty="0" err="1"/>
              <a:t>étudiant·es</a:t>
            </a:r>
            <a:r>
              <a:rPr lang="fr-FR" dirty="0"/>
              <a:t> d’une université d’un pays partenaire de l’ARES</a:t>
            </a:r>
          </a:p>
          <a:p>
            <a:pPr algn="just">
              <a:lnSpc>
                <a:spcPct val="200000"/>
              </a:lnSpc>
              <a:buFontTx/>
              <a:buChar char="-"/>
            </a:pPr>
            <a:r>
              <a:rPr lang="fr-FR" dirty="0"/>
              <a:t>Pour monter et réaliser </a:t>
            </a:r>
            <a:r>
              <a:rPr lang="fr-FR" b="1" dirty="0"/>
              <a:t>un projet de coopération sur une thématique de développement durable </a:t>
            </a:r>
            <a:r>
              <a:rPr lang="fr-FR" dirty="0"/>
              <a:t>entre</a:t>
            </a:r>
            <a:r>
              <a:rPr lang="fr-FR" b="1" dirty="0"/>
              <a:t> </a:t>
            </a:r>
            <a:r>
              <a:rPr lang="fr-BE" b="1" i="0" dirty="0">
                <a:solidFill>
                  <a:srgbClr val="000000"/>
                </a:solidFill>
                <a:effectLst/>
                <a:latin typeface="IntroRegular"/>
              </a:rPr>
              <a:t>le 1</a:t>
            </a:r>
            <a:r>
              <a:rPr lang="fr-BE" b="1" i="0" baseline="30000" dirty="0">
                <a:solidFill>
                  <a:srgbClr val="000000"/>
                </a:solidFill>
                <a:effectLst/>
                <a:latin typeface="IntroRegular"/>
              </a:rPr>
              <a:t>er</a:t>
            </a:r>
            <a:r>
              <a:rPr lang="fr-BE" b="1" i="0" dirty="0">
                <a:solidFill>
                  <a:srgbClr val="000000"/>
                </a:solidFill>
                <a:effectLst/>
                <a:latin typeface="IntroRegular"/>
              </a:rPr>
              <a:t> septembre 2027 et le 31 août 2028</a:t>
            </a:r>
            <a:r>
              <a:rPr lang="fr-FR" b="1" dirty="0"/>
              <a:t>. </a:t>
            </a:r>
          </a:p>
          <a:p>
            <a:pPr algn="just">
              <a:lnSpc>
                <a:spcPct val="200000"/>
              </a:lnSpc>
              <a:buFontTx/>
              <a:buChar char="-"/>
            </a:pPr>
            <a:r>
              <a:rPr lang="fr-FR" b="1"/>
              <a:t>Échéance : 18 mai 2027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758650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4BACD-0541-1190-F043-5A37E8D5C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B01C03F-E8AA-744A-4217-91A0985D9722}"/>
              </a:ext>
            </a:extLst>
          </p:cNvPr>
          <p:cNvSpPr txBox="1"/>
          <p:nvPr/>
        </p:nvSpPr>
        <p:spPr>
          <a:xfrm>
            <a:off x="878080" y="263987"/>
            <a:ext cx="60974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3200" dirty="0">
                <a:solidFill>
                  <a:schemeClr val="accent1">
                    <a:lumMod val="75000"/>
                  </a:schemeClr>
                </a:solidFill>
              </a:rPr>
              <a:t>31 Pays éligibles</a:t>
            </a:r>
            <a:endParaRPr lang="fr-BE" sz="3200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6A11043-23B7-771E-4422-6BF31D24A9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080" y="848762"/>
            <a:ext cx="10661515" cy="599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653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597CCE-5ED2-4AE3-8D19-6E33687A2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447"/>
            <a:ext cx="10515600" cy="682440"/>
          </a:xfrm>
        </p:spPr>
        <p:txBody>
          <a:bodyPr>
            <a:normAutofit/>
          </a:bodyPr>
          <a:lstStyle/>
          <a:p>
            <a:endParaRPr lang="fr-BE" sz="14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CA4CD6-67CB-47EC-BB5B-B475AA0B3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1235"/>
            <a:ext cx="10515600" cy="539572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BE" u="sng" dirty="0">
                <a:solidFill>
                  <a:schemeClr val="accent1">
                    <a:lumMod val="75000"/>
                  </a:schemeClr>
                </a:solidFill>
              </a:rPr>
              <a:t>Calendrier </a:t>
            </a:r>
            <a:r>
              <a:rPr lang="fr-BE" dirty="0">
                <a:solidFill>
                  <a:schemeClr val="accent1">
                    <a:lumMod val="75000"/>
                  </a:schemeClr>
                </a:solidFill>
              </a:rPr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BE" dirty="0"/>
              <a:t>Projet à réaliser entre le 1</a:t>
            </a:r>
            <a:r>
              <a:rPr lang="fr-BE" baseline="30000" dirty="0"/>
              <a:t>er</a:t>
            </a:r>
            <a:r>
              <a:rPr lang="fr-BE" dirty="0"/>
              <a:t> septembre 2027 et le 31 août 2028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BE" u="sng" dirty="0">
                <a:solidFill>
                  <a:schemeClr val="accent1">
                    <a:lumMod val="75000"/>
                  </a:schemeClr>
                </a:solidFill>
              </a:rPr>
              <a:t>Financement </a:t>
            </a:r>
            <a:r>
              <a:rPr lang="fr-BE" dirty="0">
                <a:solidFill>
                  <a:schemeClr val="accent1">
                    <a:lumMod val="75000"/>
                  </a:schemeClr>
                </a:solidFill>
              </a:rPr>
              <a:t>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BE" dirty="0"/>
              <a:t>Maximum 20.000€ / microprojet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BE" u="sng" dirty="0">
                <a:solidFill>
                  <a:schemeClr val="accent1">
                    <a:lumMod val="75000"/>
                  </a:schemeClr>
                </a:solidFill>
              </a:rPr>
              <a:t>Conditions principales </a:t>
            </a:r>
            <a:r>
              <a:rPr lang="fr-BE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fr-BE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BE" dirty="0"/>
              <a:t>- Être </a:t>
            </a:r>
            <a:r>
              <a:rPr lang="fr-BE" dirty="0" err="1"/>
              <a:t>inscrit·es</a:t>
            </a:r>
            <a:r>
              <a:rPr lang="fr-BE" dirty="0"/>
              <a:t> à l’ULB depuis l’introduction jusqu’à la clôture du projet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BE" dirty="0"/>
              <a:t>- Avoir </a:t>
            </a:r>
            <a:r>
              <a:rPr lang="fr-BE" dirty="0" err="1"/>
              <a:t>un·e</a:t>
            </a:r>
            <a:r>
              <a:rPr lang="fr-BE" dirty="0"/>
              <a:t> </a:t>
            </a:r>
            <a:r>
              <a:rPr lang="fr-BE" dirty="0" err="1"/>
              <a:t>promoteur·rice</a:t>
            </a:r>
            <a:r>
              <a:rPr lang="fr-BE" dirty="0"/>
              <a:t> à l’ULB &amp; </a:t>
            </a:r>
            <a:r>
              <a:rPr lang="fr-BE" dirty="0" err="1"/>
              <a:t>un·e</a:t>
            </a:r>
            <a:r>
              <a:rPr lang="fr-BE" dirty="0"/>
              <a:t> promotrice dans l’établissement du pays partenaire</a:t>
            </a:r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2730748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1371B4-B28B-40FA-AA8A-07714B527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fr-BE" dirty="0"/>
            </a:br>
            <a:r>
              <a:rPr lang="fr-BE" dirty="0">
                <a:solidFill>
                  <a:schemeClr val="accent1">
                    <a:lumMod val="75000"/>
                  </a:schemeClr>
                </a:solidFill>
              </a:rPr>
              <a:t>Constitution du dossier</a:t>
            </a:r>
            <a:br>
              <a:rPr lang="fr-BE" dirty="0"/>
            </a:br>
            <a:endParaRPr lang="fr-BE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14B8E5-A1D4-436D-BBD1-ECF183C97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9406"/>
            <a:ext cx="10515600" cy="530884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BE" dirty="0"/>
              <a:t>1/ </a:t>
            </a:r>
            <a:r>
              <a:rPr lang="fr-BE" dirty="0">
                <a:solidFill>
                  <a:srgbClr val="000000"/>
                </a:solidFill>
                <a:latin typeface="IntroRegular"/>
              </a:rPr>
              <a:t>Introduction des candidatures dans la plateforme Giraf (de l’ARES) </a:t>
            </a:r>
            <a:endParaRPr lang="fr-BE" dirty="0"/>
          </a:p>
          <a:p>
            <a:pPr marL="0" indent="0">
              <a:lnSpc>
                <a:spcPct val="150000"/>
              </a:lnSpc>
              <a:buNone/>
            </a:pPr>
            <a:r>
              <a:rPr lang="fr-BE" dirty="0"/>
              <a:t>2/ </a:t>
            </a:r>
            <a:r>
              <a:rPr lang="fr-BE" dirty="0">
                <a:solidFill>
                  <a:srgbClr val="000000"/>
                </a:solidFill>
                <a:latin typeface="IntroRegular"/>
              </a:rPr>
              <a:t>Soumettre un tableau budgétaire du microprojet reprenant les catégories de frais éligibles (canevas à télécharger sur Giraf)</a:t>
            </a:r>
            <a:endParaRPr lang="fr-BE" b="0" i="0" dirty="0">
              <a:solidFill>
                <a:srgbClr val="000000"/>
              </a:solidFill>
              <a:effectLst/>
              <a:latin typeface="IntroRegular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fr-BE" dirty="0"/>
              <a:t>3/ </a:t>
            </a:r>
            <a:r>
              <a:rPr lang="fr-BE" b="0" i="0" dirty="0">
                <a:solidFill>
                  <a:srgbClr val="000000"/>
                </a:solidFill>
                <a:effectLst/>
                <a:latin typeface="IntroRegular"/>
              </a:rPr>
              <a:t>Déclaration de parrainage remplie par </a:t>
            </a:r>
            <a:r>
              <a:rPr lang="fr-BE" b="0" i="0" dirty="0" err="1">
                <a:solidFill>
                  <a:srgbClr val="000000"/>
                </a:solidFill>
                <a:effectLst/>
                <a:latin typeface="IntroRegular"/>
              </a:rPr>
              <a:t>le·a</a:t>
            </a:r>
            <a:r>
              <a:rPr lang="fr-BE" b="0" i="0" dirty="0">
                <a:solidFill>
                  <a:srgbClr val="000000"/>
                </a:solidFill>
                <a:effectLst/>
                <a:latin typeface="IntroRegular"/>
              </a:rPr>
              <a:t> </a:t>
            </a:r>
            <a:r>
              <a:rPr lang="fr-BE" b="0" i="0" dirty="0" err="1">
                <a:solidFill>
                  <a:srgbClr val="000000"/>
                </a:solidFill>
                <a:effectLst/>
                <a:latin typeface="IntroRegular"/>
              </a:rPr>
              <a:t>promoteur·rice</a:t>
            </a:r>
            <a:r>
              <a:rPr lang="fr-BE" b="0" i="0" dirty="0">
                <a:solidFill>
                  <a:srgbClr val="000000"/>
                </a:solidFill>
                <a:effectLst/>
                <a:latin typeface="IntroRegular"/>
              </a:rPr>
              <a:t> du pays partenaire de l’ARES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BE" b="1" dirty="0">
                <a:solidFill>
                  <a:srgbClr val="000000"/>
                </a:solidFill>
                <a:latin typeface="IntroRegular"/>
              </a:rPr>
              <a:t>Date limite de candidature </a:t>
            </a:r>
            <a:r>
              <a:rPr lang="fr-BE" dirty="0">
                <a:solidFill>
                  <a:srgbClr val="000000"/>
                </a:solidFill>
                <a:latin typeface="IntroRegular"/>
              </a:rPr>
              <a:t>: </a:t>
            </a:r>
            <a:r>
              <a:rPr lang="fr-BE" sz="2800" b="1" dirty="0">
                <a:solidFill>
                  <a:schemeClr val="accent1">
                    <a:lumMod val="75000"/>
                  </a:schemeClr>
                </a:solidFill>
              </a:rPr>
              <a:t>18 mai 2027 </a:t>
            </a:r>
            <a:r>
              <a:rPr lang="fr-BE" sz="2800" dirty="0">
                <a:solidFill>
                  <a:schemeClr val="accent1">
                    <a:lumMod val="75000"/>
                  </a:schemeClr>
                </a:solidFill>
              </a:rPr>
              <a:t>(ouverture le 08 février 2027)</a:t>
            </a:r>
            <a:br>
              <a:rPr lang="fr-BE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fr-BE" b="1" dirty="0">
                <a:solidFill>
                  <a:srgbClr val="000000"/>
                </a:solidFill>
                <a:latin typeface="IntroRegular"/>
              </a:rPr>
              <a:t>Contact : </a:t>
            </a:r>
            <a:r>
              <a:rPr lang="fr-BE" sz="2800" b="1" dirty="0">
                <a:solidFill>
                  <a:schemeClr val="accent1">
                    <a:lumMod val="75000"/>
                  </a:schemeClr>
                </a:solidFill>
              </a:rPr>
              <a:t>financements.international@ulb.be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114974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A89017D-C4B7-4B8D-0D53-610C315BE97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5296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BC8070F6-2FEE-6ABB-8FA4-469966C83CF4}"/>
              </a:ext>
            </a:extLst>
          </p:cNvPr>
          <p:cNvSpPr/>
          <p:nvPr/>
        </p:nvSpPr>
        <p:spPr>
          <a:xfrm>
            <a:off x="5409752" y="0"/>
            <a:ext cx="6811817" cy="6858000"/>
          </a:xfrm>
          <a:custGeom>
            <a:avLst/>
            <a:gdLst>
              <a:gd name="connsiteX0" fmla="*/ 0 w 1416909"/>
              <a:gd name="connsiteY0" fmla="*/ 0 h 1120346"/>
              <a:gd name="connsiteX1" fmla="*/ 1416909 w 1416909"/>
              <a:gd name="connsiteY1" fmla="*/ 0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0 w 1416909"/>
              <a:gd name="connsiteY0" fmla="*/ 0 h 1120346"/>
              <a:gd name="connsiteX1" fmla="*/ 1010193 w 1416909"/>
              <a:gd name="connsiteY1" fmla="*/ 1104457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451625 w 1461818"/>
              <a:gd name="connsiteY0" fmla="*/ 0 h 1104457"/>
              <a:gd name="connsiteX1" fmla="*/ 1461818 w 1461818"/>
              <a:gd name="connsiteY1" fmla="*/ 1104457 h 1104457"/>
              <a:gd name="connsiteX2" fmla="*/ 0 w 1461818"/>
              <a:gd name="connsiteY2" fmla="*/ 1089667 h 1104457"/>
              <a:gd name="connsiteX3" fmla="*/ 451625 w 1461818"/>
              <a:gd name="connsiteY3" fmla="*/ 0 h 1104457"/>
              <a:gd name="connsiteX0" fmla="*/ 1453678 w 1461818"/>
              <a:gd name="connsiteY0" fmla="*/ 0 h 1157050"/>
              <a:gd name="connsiteX1" fmla="*/ 1461818 w 1461818"/>
              <a:gd name="connsiteY1" fmla="*/ 1157050 h 1157050"/>
              <a:gd name="connsiteX2" fmla="*/ 0 w 1461818"/>
              <a:gd name="connsiteY2" fmla="*/ 1142260 h 1157050"/>
              <a:gd name="connsiteX3" fmla="*/ 1453678 w 1461818"/>
              <a:gd name="connsiteY3" fmla="*/ 0 h 1157050"/>
              <a:gd name="connsiteX0" fmla="*/ 1754294 w 1762434"/>
              <a:gd name="connsiteY0" fmla="*/ 0 h 1159791"/>
              <a:gd name="connsiteX1" fmla="*/ 1762434 w 1762434"/>
              <a:gd name="connsiteY1" fmla="*/ 1157050 h 1159791"/>
              <a:gd name="connsiteX2" fmla="*/ 0 w 1762434"/>
              <a:gd name="connsiteY2" fmla="*/ 1159791 h 1159791"/>
              <a:gd name="connsiteX3" fmla="*/ 1754294 w 1762434"/>
              <a:gd name="connsiteY3" fmla="*/ 0 h 115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434" h="1159791">
                <a:moveTo>
                  <a:pt x="1754294" y="0"/>
                </a:moveTo>
                <a:cubicBezTo>
                  <a:pt x="1757007" y="385683"/>
                  <a:pt x="1759721" y="771367"/>
                  <a:pt x="1762434" y="1157050"/>
                </a:cubicBezTo>
                <a:lnTo>
                  <a:pt x="0" y="1159791"/>
                </a:lnTo>
                <a:lnTo>
                  <a:pt x="1754294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85ED2E0-ACA8-8BBF-7D60-C7979B936762}"/>
              </a:ext>
            </a:extLst>
          </p:cNvPr>
          <p:cNvSpPr txBox="1"/>
          <p:nvPr/>
        </p:nvSpPr>
        <p:spPr>
          <a:xfrm>
            <a:off x="540187" y="1681717"/>
            <a:ext cx="800872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  <a:t>Séjours de longue durée</a:t>
            </a:r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  <a:p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CA2194C-D84B-0D66-3665-28BC5F852440}"/>
              </a:ext>
            </a:extLst>
          </p:cNvPr>
          <p:cNvCxnSpPr>
            <a:cxnSpLocks/>
          </p:cNvCxnSpPr>
          <p:nvPr/>
        </p:nvCxnSpPr>
        <p:spPr>
          <a:xfrm>
            <a:off x="1600200" y="6225755"/>
            <a:ext cx="100516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9366B8CA-7529-CBB9-1A37-89B0DEB239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3345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59497-5934-E6D3-4982-17CC01941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822EC06-E41D-BF5D-BA90-8265E11D7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625" y="1"/>
            <a:ext cx="899737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8522FC-4C1B-7F79-5680-23390B103BF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5296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B1B74A6-21BE-3D56-21A6-CE1DAAEAC841}"/>
              </a:ext>
            </a:extLst>
          </p:cNvPr>
          <p:cNvSpPr txBox="1"/>
          <p:nvPr/>
        </p:nvSpPr>
        <p:spPr>
          <a:xfrm>
            <a:off x="554971" y="1624630"/>
            <a:ext cx="800872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  <a:t>Témoignage</a:t>
            </a:r>
          </a:p>
          <a:p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  <a:p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E060F7-73DE-1BE3-97EF-AB5DA2549A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31E070F-8588-FA0E-FCC7-4E1C60963341}"/>
              </a:ext>
            </a:extLst>
          </p:cNvPr>
          <p:cNvCxnSpPr>
            <a:cxnSpLocks/>
          </p:cNvCxnSpPr>
          <p:nvPr/>
        </p:nvCxnSpPr>
        <p:spPr>
          <a:xfrm>
            <a:off x="1600200" y="6225755"/>
            <a:ext cx="100516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ABC3A2BC-936F-3D4A-E558-6B712B419C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0F21832-BAD8-9AB0-712D-406AE0E3EB3C}"/>
              </a:ext>
            </a:extLst>
          </p:cNvPr>
          <p:cNvSpPr txBox="1"/>
          <p:nvPr/>
        </p:nvSpPr>
        <p:spPr>
          <a:xfrm>
            <a:off x="87161" y="2982005"/>
            <a:ext cx="7023851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fr-FR" sz="2000" dirty="0">
              <a:solidFill>
                <a:schemeClr val="bg1"/>
              </a:solidFill>
              <a:latin typeface="MetaOT-Light"/>
            </a:endParaRPr>
          </a:p>
          <a:p>
            <a:pPr algn="ctr"/>
            <a:r>
              <a:rPr lang="fr-FR" sz="2800" b="1" dirty="0">
                <a:solidFill>
                  <a:schemeClr val="bg1"/>
                </a:solidFill>
                <a:latin typeface="MetaOT-Book"/>
              </a:rPr>
              <a:t>Audrey BILOT</a:t>
            </a: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MetaOT-Book"/>
              </a:rPr>
              <a:t>Faculté de Philosophie et Sciences Sociales</a:t>
            </a: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MetaOT-Book"/>
              </a:rPr>
              <a:t>Séjour à l’Université de Montréal</a:t>
            </a: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MetaOT-Book"/>
              </a:rPr>
              <a:t>2025-26</a:t>
            </a:r>
            <a:endParaRPr lang="fr-FR" sz="2000" dirty="0">
              <a:solidFill>
                <a:schemeClr val="bg1"/>
              </a:solidFill>
              <a:latin typeface="MetaOT-Light"/>
            </a:endParaRPr>
          </a:p>
          <a:p>
            <a:pPr algn="ctr"/>
            <a:endParaRPr lang="fr-FR" sz="2000" dirty="0">
              <a:solidFill>
                <a:schemeClr val="bg1"/>
              </a:solidFill>
              <a:latin typeface="MetaOT-Light"/>
            </a:endParaRPr>
          </a:p>
        </p:txBody>
      </p:sp>
    </p:spTree>
    <p:extLst>
      <p:ext uri="{BB962C8B-B14F-4D97-AF65-F5344CB8AC3E}">
        <p14:creationId xmlns:p14="http://schemas.microsoft.com/office/powerpoint/2010/main" val="14138434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622BD-EC37-F5A1-47F1-4D2C95710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0E2C930-B663-658D-3836-8ED90AA1A4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5296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5AF3E0F-D52D-CBAA-A24D-D0E909DBED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275FAEF-1048-41F0-C08A-71BA3A62E0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E8A1CC-8858-D5CC-C3CA-6050C88777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51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9A079-B11E-8815-4729-6B67A9432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9D313D-A589-BEE1-D79B-FF3B3082A02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5296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06F4DA-0F08-3DC5-E9C1-A391EAA74F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57B8B22-C077-5B52-B851-84818B0CC4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6FCDAB7-8DBB-5FD9-6989-BBA84740B6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67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81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EDF5F-719C-6F7D-40BC-378816623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D7FA584-7836-C148-C47B-B40A0BE9DC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5296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78892286-25A3-0A7D-5F47-6BB9C481D9D1}"/>
              </a:ext>
            </a:extLst>
          </p:cNvPr>
          <p:cNvSpPr/>
          <p:nvPr/>
        </p:nvSpPr>
        <p:spPr>
          <a:xfrm>
            <a:off x="5409752" y="0"/>
            <a:ext cx="6811817" cy="6858000"/>
          </a:xfrm>
          <a:custGeom>
            <a:avLst/>
            <a:gdLst>
              <a:gd name="connsiteX0" fmla="*/ 0 w 1416909"/>
              <a:gd name="connsiteY0" fmla="*/ 0 h 1120346"/>
              <a:gd name="connsiteX1" fmla="*/ 1416909 w 1416909"/>
              <a:gd name="connsiteY1" fmla="*/ 0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0 w 1416909"/>
              <a:gd name="connsiteY0" fmla="*/ 0 h 1120346"/>
              <a:gd name="connsiteX1" fmla="*/ 1010193 w 1416909"/>
              <a:gd name="connsiteY1" fmla="*/ 1104457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451625 w 1461818"/>
              <a:gd name="connsiteY0" fmla="*/ 0 h 1104457"/>
              <a:gd name="connsiteX1" fmla="*/ 1461818 w 1461818"/>
              <a:gd name="connsiteY1" fmla="*/ 1104457 h 1104457"/>
              <a:gd name="connsiteX2" fmla="*/ 0 w 1461818"/>
              <a:gd name="connsiteY2" fmla="*/ 1089667 h 1104457"/>
              <a:gd name="connsiteX3" fmla="*/ 451625 w 1461818"/>
              <a:gd name="connsiteY3" fmla="*/ 0 h 1104457"/>
              <a:gd name="connsiteX0" fmla="*/ 1453678 w 1461818"/>
              <a:gd name="connsiteY0" fmla="*/ 0 h 1157050"/>
              <a:gd name="connsiteX1" fmla="*/ 1461818 w 1461818"/>
              <a:gd name="connsiteY1" fmla="*/ 1157050 h 1157050"/>
              <a:gd name="connsiteX2" fmla="*/ 0 w 1461818"/>
              <a:gd name="connsiteY2" fmla="*/ 1142260 h 1157050"/>
              <a:gd name="connsiteX3" fmla="*/ 1453678 w 1461818"/>
              <a:gd name="connsiteY3" fmla="*/ 0 h 1157050"/>
              <a:gd name="connsiteX0" fmla="*/ 1754294 w 1762434"/>
              <a:gd name="connsiteY0" fmla="*/ 0 h 1159791"/>
              <a:gd name="connsiteX1" fmla="*/ 1762434 w 1762434"/>
              <a:gd name="connsiteY1" fmla="*/ 1157050 h 1159791"/>
              <a:gd name="connsiteX2" fmla="*/ 0 w 1762434"/>
              <a:gd name="connsiteY2" fmla="*/ 1159791 h 1159791"/>
              <a:gd name="connsiteX3" fmla="*/ 1754294 w 1762434"/>
              <a:gd name="connsiteY3" fmla="*/ 0 h 115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434" h="1159791">
                <a:moveTo>
                  <a:pt x="1754294" y="0"/>
                </a:moveTo>
                <a:cubicBezTo>
                  <a:pt x="1757007" y="385683"/>
                  <a:pt x="1759721" y="771367"/>
                  <a:pt x="1762434" y="1157050"/>
                </a:cubicBezTo>
                <a:lnTo>
                  <a:pt x="0" y="1159791"/>
                </a:lnTo>
                <a:lnTo>
                  <a:pt x="1754294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E12896C-6CA3-367B-4BDB-FC29A9B842C5}"/>
              </a:ext>
            </a:extLst>
          </p:cNvPr>
          <p:cNvSpPr txBox="1"/>
          <p:nvPr/>
        </p:nvSpPr>
        <p:spPr>
          <a:xfrm>
            <a:off x="540187" y="1681717"/>
            <a:ext cx="800872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  <a:t>Séjours de longue durée</a:t>
            </a:r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  <a:p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6501392-2E6E-4611-FF1A-473C37C0E2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CA1B4EB-D09C-F53B-EDEC-72E367D99FBA}"/>
              </a:ext>
            </a:extLst>
          </p:cNvPr>
          <p:cNvCxnSpPr>
            <a:cxnSpLocks/>
          </p:cNvCxnSpPr>
          <p:nvPr/>
        </p:nvCxnSpPr>
        <p:spPr>
          <a:xfrm>
            <a:off x="1600200" y="6225755"/>
            <a:ext cx="100516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CE907319-4194-E8CB-CD5E-41CEB2E3F3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1416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308DF-C3B5-806C-1E4A-818CA3B06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65D016B-567A-BDB5-468D-3720DA67C61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5296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6F071751-3E43-CE82-C00E-1636D45EA4FB}"/>
              </a:ext>
            </a:extLst>
          </p:cNvPr>
          <p:cNvSpPr/>
          <p:nvPr/>
        </p:nvSpPr>
        <p:spPr>
          <a:xfrm>
            <a:off x="5409752" y="0"/>
            <a:ext cx="6811817" cy="6858000"/>
          </a:xfrm>
          <a:custGeom>
            <a:avLst/>
            <a:gdLst>
              <a:gd name="connsiteX0" fmla="*/ 0 w 1416909"/>
              <a:gd name="connsiteY0" fmla="*/ 0 h 1120346"/>
              <a:gd name="connsiteX1" fmla="*/ 1416909 w 1416909"/>
              <a:gd name="connsiteY1" fmla="*/ 0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0 w 1416909"/>
              <a:gd name="connsiteY0" fmla="*/ 0 h 1120346"/>
              <a:gd name="connsiteX1" fmla="*/ 1010193 w 1416909"/>
              <a:gd name="connsiteY1" fmla="*/ 1104457 h 1120346"/>
              <a:gd name="connsiteX2" fmla="*/ 1416909 w 1416909"/>
              <a:gd name="connsiteY2" fmla="*/ 1120346 h 1120346"/>
              <a:gd name="connsiteX3" fmla="*/ 0 w 1416909"/>
              <a:gd name="connsiteY3" fmla="*/ 0 h 1120346"/>
              <a:gd name="connsiteX0" fmla="*/ 451625 w 1461818"/>
              <a:gd name="connsiteY0" fmla="*/ 0 h 1104457"/>
              <a:gd name="connsiteX1" fmla="*/ 1461818 w 1461818"/>
              <a:gd name="connsiteY1" fmla="*/ 1104457 h 1104457"/>
              <a:gd name="connsiteX2" fmla="*/ 0 w 1461818"/>
              <a:gd name="connsiteY2" fmla="*/ 1089667 h 1104457"/>
              <a:gd name="connsiteX3" fmla="*/ 451625 w 1461818"/>
              <a:gd name="connsiteY3" fmla="*/ 0 h 1104457"/>
              <a:gd name="connsiteX0" fmla="*/ 1453678 w 1461818"/>
              <a:gd name="connsiteY0" fmla="*/ 0 h 1157050"/>
              <a:gd name="connsiteX1" fmla="*/ 1461818 w 1461818"/>
              <a:gd name="connsiteY1" fmla="*/ 1157050 h 1157050"/>
              <a:gd name="connsiteX2" fmla="*/ 0 w 1461818"/>
              <a:gd name="connsiteY2" fmla="*/ 1142260 h 1157050"/>
              <a:gd name="connsiteX3" fmla="*/ 1453678 w 1461818"/>
              <a:gd name="connsiteY3" fmla="*/ 0 h 1157050"/>
              <a:gd name="connsiteX0" fmla="*/ 1754294 w 1762434"/>
              <a:gd name="connsiteY0" fmla="*/ 0 h 1159791"/>
              <a:gd name="connsiteX1" fmla="*/ 1762434 w 1762434"/>
              <a:gd name="connsiteY1" fmla="*/ 1157050 h 1159791"/>
              <a:gd name="connsiteX2" fmla="*/ 0 w 1762434"/>
              <a:gd name="connsiteY2" fmla="*/ 1159791 h 1159791"/>
              <a:gd name="connsiteX3" fmla="*/ 1754294 w 1762434"/>
              <a:gd name="connsiteY3" fmla="*/ 0 h 115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434" h="1159791">
                <a:moveTo>
                  <a:pt x="1754294" y="0"/>
                </a:moveTo>
                <a:cubicBezTo>
                  <a:pt x="1757007" y="385683"/>
                  <a:pt x="1759721" y="771367"/>
                  <a:pt x="1762434" y="1157050"/>
                </a:cubicBezTo>
                <a:lnTo>
                  <a:pt x="0" y="1159791"/>
                </a:lnTo>
                <a:lnTo>
                  <a:pt x="1754294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FE4F3E-9AF7-D447-7B3D-8B980315CE92}"/>
              </a:ext>
            </a:extLst>
          </p:cNvPr>
          <p:cNvSpPr txBox="1"/>
          <p:nvPr/>
        </p:nvSpPr>
        <p:spPr>
          <a:xfrm>
            <a:off x="540187" y="1681717"/>
            <a:ext cx="800872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  <a:t>Séjours de longue durée</a:t>
            </a:r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  <a:p>
            <a:br>
              <a:rPr lang="fr-FR" sz="6000" spc="300" dirty="0">
                <a:solidFill>
                  <a:schemeClr val="bg1"/>
                </a:solidFill>
                <a:latin typeface="MetaOT-Book" panose="020B0504030101020102" pitchFamily="34" charset="77"/>
              </a:rPr>
            </a:br>
            <a:endParaRPr lang="fr-FR" sz="6000" spc="300" dirty="0">
              <a:solidFill>
                <a:schemeClr val="bg1"/>
              </a:solidFill>
              <a:latin typeface="MetaOT-Book" panose="020B0504030101020102" pitchFamily="34" charset="77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E37F382-5A42-D511-AA14-D88BF1C2E0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187" y="422865"/>
            <a:ext cx="2212969" cy="720135"/>
          </a:xfrm>
          <a:prstGeom prst="rect">
            <a:avLst/>
          </a:prstGeom>
        </p:spPr>
      </p:pic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734EA8E-0602-6EB5-5A62-15C6684CCE50}"/>
              </a:ext>
            </a:extLst>
          </p:cNvPr>
          <p:cNvCxnSpPr>
            <a:cxnSpLocks/>
          </p:cNvCxnSpPr>
          <p:nvPr/>
        </p:nvCxnSpPr>
        <p:spPr>
          <a:xfrm>
            <a:off x="1600200" y="6225755"/>
            <a:ext cx="100516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 27">
            <a:extLst>
              <a:ext uri="{FF2B5EF4-FFF2-40B4-BE49-F238E27FC236}">
                <a16:creationId xmlns:a16="http://schemas.microsoft.com/office/drawing/2014/main" id="{3411D20B-4447-9675-53C0-DAA3ED4DDB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6538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D18BB-4A62-1D63-0C8E-7CD1EF64F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39AED488-EDAB-BCAB-F109-C4B9AA180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32DA96B-A55D-0348-EFBC-BFFB593F0D3C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65AA95A5-42B0-D08B-63A3-F0076A6C3A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C0FA66AD-251E-99F3-8A3B-6914F96C8C41}"/>
              </a:ext>
            </a:extLst>
          </p:cNvPr>
          <p:cNvSpPr txBox="1"/>
          <p:nvPr/>
        </p:nvSpPr>
        <p:spPr>
          <a:xfrm>
            <a:off x="4491318" y="361598"/>
            <a:ext cx="7211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Séjours d’étude – longue durée</a:t>
            </a:r>
          </a:p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Sessions d’info facultaires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15E880E-2C58-CCD7-789A-22DCD8A4F8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117214" cy="6858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6260AB-65A3-C67A-C929-40A699354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8809" y="1501373"/>
            <a:ext cx="5785035" cy="430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3807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7426867-BAC3-5ED3-B337-C66A07604E58}"/>
              </a:ext>
            </a:extLst>
          </p:cNvPr>
          <p:cNvSpPr txBox="1"/>
          <p:nvPr/>
        </p:nvSpPr>
        <p:spPr>
          <a:xfrm>
            <a:off x="1536699" y="1801934"/>
            <a:ext cx="1016598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Reconnaissance académique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Equivalences de cours à trouver (consignes par faculté/filière) -&gt; Learning Agreement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Notes converties (grades ECTS)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2</a:t>
            </a:r>
            <a:r>
              <a:rPr lang="fr-BE" sz="2000" i="0" baseline="3000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ème</a:t>
            </a:r>
            <a:r>
              <a:rPr lang="fr-BE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 session sur place sauf solution à distance</a:t>
            </a:r>
          </a:p>
          <a:p>
            <a:pPr algn="l" fontAlgn="base"/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Durée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Un quadrimestre entier ou une année entière (dépend des facultés et filières)</a:t>
            </a:r>
          </a:p>
          <a:p>
            <a:pPr algn="l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Destinations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Carte des destinations : </a:t>
            </a:r>
            <a:r>
              <a:rPr lang="fr-BE" sz="2000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  <a:hlinkClick r:id="rId4"/>
              </a:rPr>
              <a:t>https://www.ulb.be/fr/partir-en-echange/avant-le-depart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Limité par filière/domaine d’études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Destinations CIVIS accessibles à tous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Hors-Europe : plusieurs conventions institutionnelles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endParaRPr lang="fr-BE" sz="2000" b="1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b="1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endParaRPr lang="fr-FR" sz="2400" dirty="0">
              <a:latin typeface="MetaOT-Norm" panose="020B0504030101020102" pitchFamily="34" charset="77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4491318" y="361598"/>
            <a:ext cx="7211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Séjours d’étude – longue durée</a:t>
            </a:r>
          </a:p>
        </p:txBody>
      </p:sp>
    </p:spTree>
    <p:extLst>
      <p:ext uri="{BB962C8B-B14F-4D97-AF65-F5344CB8AC3E}">
        <p14:creationId xmlns:p14="http://schemas.microsoft.com/office/powerpoint/2010/main" val="22103320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BF9343E-3E02-2062-05C9-56525F2DC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813822" cy="29029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5466618-2424-B0AA-1185-3D9838775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917" y="1012054"/>
            <a:ext cx="7558083" cy="5845946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2A7CF88-FD84-690B-59C7-000D3EC818DA}"/>
              </a:ext>
            </a:extLst>
          </p:cNvPr>
          <p:cNvCxnSpPr>
            <a:cxnSpLocks/>
            <a:stCxn id="4" idx="2"/>
            <a:endCxn id="6" idx="1"/>
          </p:cNvCxnSpPr>
          <p:nvPr/>
        </p:nvCxnSpPr>
        <p:spPr>
          <a:xfrm>
            <a:off x="2906911" y="2902998"/>
            <a:ext cx="1727006" cy="1032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87629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4491318" y="361598"/>
            <a:ext cx="7211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Séjours d’étude – longue durée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9AE2DF-60A2-E5D9-F316-4210A5227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515" y="1321588"/>
            <a:ext cx="7719443" cy="493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5795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4491318" y="361598"/>
            <a:ext cx="7211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Séjours d’étude – longue durée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03FF95-22C8-99F3-AFE3-34B8BBD70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9532" y="1337095"/>
            <a:ext cx="8462676" cy="476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0606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7426867-BAC3-5ED3-B337-C66A07604E58}"/>
              </a:ext>
            </a:extLst>
          </p:cNvPr>
          <p:cNvSpPr txBox="1"/>
          <p:nvPr/>
        </p:nvSpPr>
        <p:spPr>
          <a:xfrm>
            <a:off x="1536699" y="1801934"/>
            <a:ext cx="1016598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BE" sz="2000" b="1" dirty="0">
                <a:solidFill>
                  <a:srgbClr val="085296"/>
                </a:solidFill>
                <a:latin typeface="MetaOT-Norm" panose="020B0504030101020102" pitchFamily="34" charset="77"/>
              </a:rPr>
              <a:t>Procédure, 1</a:t>
            </a:r>
            <a:r>
              <a:rPr lang="fr-BE" sz="2000" b="1" baseline="30000" dirty="0">
                <a:solidFill>
                  <a:srgbClr val="085296"/>
                </a:solidFill>
                <a:latin typeface="MetaOT-Norm" panose="020B0504030101020102" pitchFamily="34" charset="77"/>
              </a:rPr>
              <a:t>ère</a:t>
            </a:r>
            <a:r>
              <a:rPr lang="fr-BE" sz="2000" b="1" dirty="0">
                <a:solidFill>
                  <a:srgbClr val="085296"/>
                </a:solidFill>
                <a:latin typeface="MetaOT-Norm" panose="020B0504030101020102" pitchFamily="34" charset="77"/>
              </a:rPr>
              <a:t> partie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Candidature en faculté uniquement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Postuler au </a:t>
            </a:r>
            <a:r>
              <a:rPr lang="fr-BE" sz="2000" dirty="0" err="1">
                <a:solidFill>
                  <a:srgbClr val="085296"/>
                </a:solidFill>
                <a:latin typeface="MetaOT-Norm" panose="020B0504030101020102" pitchFamily="34" charset="77"/>
              </a:rPr>
              <a:t>Q1</a:t>
            </a: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 pour un départ au </a:t>
            </a:r>
            <a:r>
              <a:rPr lang="fr-BE" sz="2000" dirty="0" err="1">
                <a:solidFill>
                  <a:srgbClr val="085296"/>
                </a:solidFill>
                <a:latin typeface="MetaOT-Norm" panose="020B0504030101020102" pitchFamily="34" charset="77"/>
              </a:rPr>
              <a:t>Q1</a:t>
            </a: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 ou </a:t>
            </a:r>
            <a:r>
              <a:rPr lang="fr-BE" sz="2000" dirty="0" err="1">
                <a:solidFill>
                  <a:srgbClr val="085296"/>
                </a:solidFill>
                <a:latin typeface="MetaOT-Norm" panose="020B0504030101020102" pitchFamily="34" charset="77"/>
              </a:rPr>
              <a:t>Q2</a:t>
            </a: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 l’année académique suivante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Sélection hors-Europe en décembre-janvier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Sélection Erasmus+ et conventions facultaires en février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Consultez l’UV, le site de la faculté ou contactez le responsable Erasmus de votre filière : </a:t>
            </a: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  <a:hlinkClick r:id="rId4"/>
              </a:rPr>
              <a:t>https://www.ulb.be/fr/partir-ou-venir-en-echange/vos-contacts-mobilite-en-faculte</a:t>
            </a: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Procédure, 2</a:t>
            </a:r>
            <a:r>
              <a:rPr lang="fr-BE" sz="2000" b="1" i="0" baseline="3000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ème</a:t>
            </a:r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 partie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Dossier pour l’université partenaire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VISA (pour séjours hors-Europe)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Test de langue à valider ?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Réservation des tickets de voyage – Assurance annulation ?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Réussite de l’année en cours (conditions par filière)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endParaRPr lang="fr-BE" sz="2000" b="1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b="1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endParaRPr lang="fr-FR" sz="2400" dirty="0">
              <a:latin typeface="MetaOT-Norm" panose="020B0504030101020102" pitchFamily="34" charset="77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4491318" y="361598"/>
            <a:ext cx="72113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Séjours d’étude – longue durée</a:t>
            </a:r>
          </a:p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Europe et Hors-Europe</a:t>
            </a:r>
          </a:p>
        </p:txBody>
      </p:sp>
    </p:spTree>
    <p:extLst>
      <p:ext uri="{BB962C8B-B14F-4D97-AF65-F5344CB8AC3E}">
        <p14:creationId xmlns:p14="http://schemas.microsoft.com/office/powerpoint/2010/main" val="16067913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7426867-BAC3-5ED3-B337-C66A07604E58}"/>
              </a:ext>
            </a:extLst>
          </p:cNvPr>
          <p:cNvSpPr txBox="1"/>
          <p:nvPr/>
        </p:nvSpPr>
        <p:spPr>
          <a:xfrm>
            <a:off x="1315766" y="1243337"/>
            <a:ext cx="10165987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BE" sz="2000" b="1" dirty="0">
                <a:solidFill>
                  <a:srgbClr val="085296"/>
                </a:solidFill>
                <a:latin typeface="MetaOT-Norm" panose="020B0504030101020102" pitchFamily="34" charset="77"/>
              </a:rPr>
              <a:t>Financement Erasmus+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Bourse automatique et </a:t>
            </a:r>
            <a:r>
              <a:rPr lang="fr-BE" sz="2000" u="sng" dirty="0">
                <a:solidFill>
                  <a:srgbClr val="085296"/>
                </a:solidFill>
                <a:latin typeface="MetaOT-Norm" panose="020B0504030101020102" pitchFamily="34" charset="77"/>
              </a:rPr>
              <a:t>garantie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Bourse limitée à 4 mois par quadrimestre pour les non-AMO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70% versé à la signature du contrat, solde en fin de séjour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Lié à la mise en ordre du dossier Erasmus+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Montant mensuel :</a:t>
            </a:r>
          </a:p>
          <a:p>
            <a:pPr algn="l" fontAlgn="base"/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                   </a:t>
            </a:r>
          </a:p>
          <a:p>
            <a:pPr algn="l" fontAlgn="base"/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                   +</a:t>
            </a:r>
          </a:p>
          <a:p>
            <a:pPr algn="l" fontAlgn="base"/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Forfait transport :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endParaRPr lang="fr-BE" sz="2000" b="1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b="1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endParaRPr lang="fr-FR" sz="2400" dirty="0">
              <a:latin typeface="MetaOT-Norm" panose="020B0504030101020102" pitchFamily="34" charset="77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4491318" y="361598"/>
            <a:ext cx="7211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Séjours d’étude – longue durée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0686D3C-A948-F738-47AE-93BF22068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438" y="2864639"/>
            <a:ext cx="6980796" cy="131068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0220097-DBFB-E45F-CBB2-68DB9A280B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5439" y="4179273"/>
            <a:ext cx="5479378" cy="211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4391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7426867-BAC3-5ED3-B337-C66A07604E58}"/>
              </a:ext>
            </a:extLst>
          </p:cNvPr>
          <p:cNvSpPr txBox="1"/>
          <p:nvPr/>
        </p:nvSpPr>
        <p:spPr>
          <a:xfrm>
            <a:off x="1411858" y="1405075"/>
            <a:ext cx="102908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Financement FAMES (Hors-Europe)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Bourse non automatique et non garantie (demande de bourse en avril/mai), sauf prioritaires :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fr-BE" dirty="0">
                <a:solidFill>
                  <a:srgbClr val="085296"/>
                </a:solidFill>
                <a:latin typeface="MetaOT-Norm" panose="020B0504030101020102" pitchFamily="34" charset="77"/>
              </a:rPr>
              <a:t>Etudiants à moins d’opportunités (AMO)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fr-BE" dirty="0">
                <a:solidFill>
                  <a:srgbClr val="085296"/>
                </a:solidFill>
                <a:latin typeface="MetaOT-Norm" panose="020B0504030101020102" pitchFamily="34" charset="77"/>
              </a:rPr>
              <a:t>Etudiants de T&amp;I en russe, chinois, arabe (obligation de départ hors-Europe)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fr-BE" dirty="0">
                <a:solidFill>
                  <a:srgbClr val="085296"/>
                </a:solidFill>
                <a:latin typeface="MetaOT-Norm" panose="020B0504030101020102" pitchFamily="34" charset="77"/>
              </a:rPr>
              <a:t>Destinations privilégiées (Partenaires africains de CIVIS</a:t>
            </a: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)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b="0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NON- AMO : Montant mensuel de 700€/mois, </a:t>
            </a:r>
            <a:r>
              <a:rPr lang="fr-BE" sz="2000" b="1" i="0" dirty="0">
                <a:solidFill>
                  <a:srgbClr val="085296"/>
                </a:solidFill>
                <a:effectLst/>
                <a:latin typeface="MetaOT-Norm" panose="020B0504030101020102" pitchFamily="34" charset="77"/>
              </a:rPr>
              <a:t>limité à 4 mois par quadrimestre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AMO : Montant mensuel de 950€/mois, </a:t>
            </a:r>
            <a:r>
              <a:rPr lang="fr-BE" sz="2000" b="1" dirty="0">
                <a:solidFill>
                  <a:srgbClr val="085296"/>
                </a:solidFill>
                <a:latin typeface="MetaOT-Norm" panose="020B0504030101020102" pitchFamily="34" charset="77"/>
              </a:rPr>
              <a:t>non limité </a:t>
            </a: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+ forfait transport :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endParaRPr lang="fr-BE" sz="2000" b="1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b="1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endParaRPr lang="fr-FR" sz="2400" dirty="0">
              <a:latin typeface="MetaOT-Norm" panose="020B0504030101020102" pitchFamily="34" charset="77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4491318" y="361598"/>
            <a:ext cx="7211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Séjours d’étude – longue durée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4CD87ED-6D47-A17A-2CC9-45EFE8529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219" y="3713217"/>
            <a:ext cx="5402863" cy="243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1931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7426867-BAC3-5ED3-B337-C66A07604E58}"/>
              </a:ext>
            </a:extLst>
          </p:cNvPr>
          <p:cNvSpPr txBox="1"/>
          <p:nvPr/>
        </p:nvSpPr>
        <p:spPr>
          <a:xfrm>
            <a:off x="1411858" y="1251170"/>
            <a:ext cx="10165987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fontAlgn="base"/>
            <a:r>
              <a:rPr lang="fr-BE" sz="2000" b="1" dirty="0">
                <a:solidFill>
                  <a:srgbClr val="085296"/>
                </a:solidFill>
                <a:latin typeface="MetaOT-Norm" panose="020B0504030101020102" pitchFamily="34" charset="77"/>
              </a:rPr>
              <a:t>Financement </a:t>
            </a:r>
            <a:r>
              <a:rPr lang="fr-BE" sz="2000" b="1" dirty="0" err="1">
                <a:solidFill>
                  <a:srgbClr val="085296"/>
                </a:solidFill>
                <a:latin typeface="MetaOT-Norm" panose="020B0504030101020102" pitchFamily="34" charset="77"/>
              </a:rPr>
              <a:t>Belgica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Bourse automatique et garantie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endParaRPr lang="fr-BE" sz="2000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dirty="0">
              <a:solidFill>
                <a:schemeClr val="accent1">
                  <a:lumMod val="50000"/>
                </a:schemeClr>
              </a:solidFill>
              <a:latin typeface="MetaOT-Norm" panose="020B0504030101020102" pitchFamily="34" charset="77"/>
            </a:endParaRPr>
          </a:p>
          <a:p>
            <a:pPr algn="ctr" fontAlgn="base"/>
            <a:endParaRPr lang="fr-BE" sz="2800" b="1" dirty="0">
              <a:solidFill>
                <a:schemeClr val="accent1">
                  <a:lumMod val="50000"/>
                </a:schemeClr>
              </a:solidFill>
              <a:latin typeface="MetaOT-Norm" panose="020B0504030101020102" pitchFamily="34" charset="77"/>
            </a:endParaRPr>
          </a:p>
          <a:p>
            <a:pPr algn="ctr" fontAlgn="base"/>
            <a:r>
              <a:rPr lang="fr-BE" sz="2800" b="1" dirty="0">
                <a:solidFill>
                  <a:schemeClr val="accent1">
                    <a:lumMod val="50000"/>
                  </a:schemeClr>
                </a:solidFill>
                <a:latin typeface="MetaOT-Norm" panose="020B0504030101020102" pitchFamily="34" charset="77"/>
              </a:rPr>
              <a:t>Maximum 12 mois de bourse Erasmus+ par cycle et 12 mois de bourses FAMES/Belgica par cycle</a:t>
            </a:r>
          </a:p>
          <a:p>
            <a:pPr algn="ctr" fontAlgn="base"/>
            <a:endParaRPr lang="fr-BE" sz="2800" b="1" dirty="0">
              <a:solidFill>
                <a:schemeClr val="accent1">
                  <a:lumMod val="50000"/>
                </a:schemeClr>
              </a:solidFill>
              <a:latin typeface="MetaOT-Norm" panose="020B0504030101020102" pitchFamily="34" charset="77"/>
            </a:endParaRPr>
          </a:p>
          <a:p>
            <a:pPr algn="ctr" fontAlgn="base"/>
            <a:r>
              <a:rPr lang="fr-BE" sz="2800" b="1" dirty="0">
                <a:solidFill>
                  <a:schemeClr val="accent1">
                    <a:lumMod val="50000"/>
                  </a:schemeClr>
                </a:solidFill>
                <a:latin typeface="MetaOT-Norm" panose="020B0504030101020102" pitchFamily="34" charset="77"/>
              </a:rPr>
              <a:t>Maximum 1 bourse Erasmus+ (BIP, Stage, Longue durée) par année académique</a:t>
            </a:r>
          </a:p>
          <a:p>
            <a:pPr algn="ctr" fontAlgn="base"/>
            <a:endParaRPr lang="fr-BE" sz="2800" b="1" dirty="0">
              <a:solidFill>
                <a:schemeClr val="accent1">
                  <a:lumMod val="50000"/>
                </a:schemeClr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l" fontAlgn="base"/>
            <a:endParaRPr lang="fr-BE" sz="2000" b="1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b="1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endParaRPr lang="fr-FR" sz="2400" dirty="0">
              <a:latin typeface="MetaOT-Norm" panose="020B0504030101020102" pitchFamily="34" charset="77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4491318" y="361598"/>
            <a:ext cx="7211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Séjours d’étude – longue durée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9D6725-6B24-6CB8-F403-38D6F31AD1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700" y="2308992"/>
            <a:ext cx="9307224" cy="136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0373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DB498EF4-E792-6474-1109-F6163FBD39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313" y="422865"/>
            <a:ext cx="2314718" cy="72013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BAF26B8-E4BD-9377-21DA-3C321F6CD2C7}"/>
              </a:ext>
            </a:extLst>
          </p:cNvPr>
          <p:cNvCxnSpPr>
            <a:cxnSpLocks/>
          </p:cNvCxnSpPr>
          <p:nvPr/>
        </p:nvCxnSpPr>
        <p:spPr>
          <a:xfrm>
            <a:off x="1536700" y="6333611"/>
            <a:ext cx="10165987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>
            <a:extLst>
              <a:ext uri="{FF2B5EF4-FFF2-40B4-BE49-F238E27FC236}">
                <a16:creationId xmlns:a16="http://schemas.microsoft.com/office/drawing/2014/main" id="{569702BB-E75E-D414-8694-D3E02CEBDD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971" y="5476724"/>
            <a:ext cx="856887" cy="85688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7426867-BAC3-5ED3-B337-C66A07604E58}"/>
              </a:ext>
            </a:extLst>
          </p:cNvPr>
          <p:cNvSpPr txBox="1"/>
          <p:nvPr/>
        </p:nvSpPr>
        <p:spPr>
          <a:xfrm>
            <a:off x="1536699" y="1801934"/>
            <a:ext cx="1016598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fr-BE" sz="2000" b="1" dirty="0">
                <a:solidFill>
                  <a:srgbClr val="085296"/>
                </a:solidFill>
                <a:latin typeface="MetaOT-Norm" panose="020B0504030101020102" pitchFamily="34" charset="77"/>
              </a:rPr>
              <a:t>Préparation</a:t>
            </a:r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Apprentissage de la langue ou séjour en français ?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Recherche de logement, quels quartiers, quel coût ? Résidence universitaire ou non ?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Prendre rendez-vous avec le Service Social Etudiant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Découverte de la culture, quelles particularités, quelles interdictions ?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Planification de voyages sur place, découverte du pays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Prévenir sa mutuelle (carte européenne d’assistance maladie)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Rejoindre la section ESN locale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Participer au Cocktail des Ambassadeurs, se créer un réseau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Vérifier les frais de retrait à l’étranger, prévoir une solution sans frais pour recevoir la bourse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Scanner vos documents (carte d’identité, carte de banque), au cas où</a:t>
            </a:r>
          </a:p>
          <a:p>
            <a:pPr marL="342900" indent="-342900" algn="l" fontAlgn="base">
              <a:buFont typeface="Wingdings" panose="05000000000000000000" pitchFamily="2" charset="2"/>
              <a:buChar char="è"/>
            </a:pPr>
            <a:r>
              <a:rPr lang="fr-BE" sz="2000" dirty="0">
                <a:solidFill>
                  <a:srgbClr val="085296"/>
                </a:solidFill>
                <a:latin typeface="MetaOT-Norm" panose="020B0504030101020102" pitchFamily="34" charset="77"/>
              </a:rPr>
              <a:t>Ne pas oublier de vous réinscrire à l’ULB !</a:t>
            </a:r>
          </a:p>
          <a:p>
            <a:pPr algn="ctr" fontAlgn="base"/>
            <a:endParaRPr lang="fr-BE" sz="2000" b="0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pPr algn="ctr" fontAlgn="base"/>
            <a:r>
              <a:rPr lang="fr-BE" sz="2400" b="1" dirty="0">
                <a:solidFill>
                  <a:srgbClr val="085296"/>
                </a:solidFill>
                <a:latin typeface="MetaOT-Norm" panose="020B0504030101020102" pitchFamily="34" charset="77"/>
              </a:rPr>
              <a:t>ulb.be/</a:t>
            </a:r>
            <a:r>
              <a:rPr lang="fr-BE" sz="2400" b="1" dirty="0" err="1">
                <a:solidFill>
                  <a:srgbClr val="085296"/>
                </a:solidFill>
                <a:latin typeface="MetaOT-Norm" panose="020B0504030101020102" pitchFamily="34" charset="77"/>
              </a:rPr>
              <a:t>erasmus</a:t>
            </a:r>
            <a:endParaRPr lang="fr-BE" sz="2400" b="1" dirty="0">
              <a:solidFill>
                <a:srgbClr val="085296"/>
              </a:solidFill>
              <a:latin typeface="MetaOT-Norm" panose="020B0504030101020102" pitchFamily="34" charset="77"/>
            </a:endParaRPr>
          </a:p>
          <a:p>
            <a:pPr algn="l" fontAlgn="base"/>
            <a:endParaRPr lang="fr-BE" sz="2000" b="1" i="0" dirty="0">
              <a:solidFill>
                <a:srgbClr val="085296"/>
              </a:solidFill>
              <a:effectLst/>
              <a:latin typeface="MetaOT-Norm" panose="020B0504030101020102" pitchFamily="34" charset="77"/>
            </a:endParaRPr>
          </a:p>
          <a:p>
            <a:endParaRPr lang="fr-FR" sz="2400" dirty="0">
              <a:latin typeface="MetaOT-Norm" panose="020B0504030101020102" pitchFamily="34" charset="77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CD12D78-F03D-C0A0-DDB9-A1040C343831}"/>
              </a:ext>
            </a:extLst>
          </p:cNvPr>
          <p:cNvSpPr txBox="1"/>
          <p:nvPr/>
        </p:nvSpPr>
        <p:spPr>
          <a:xfrm>
            <a:off x="4491318" y="361598"/>
            <a:ext cx="7211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400" spc="300" dirty="0">
                <a:solidFill>
                  <a:srgbClr val="085296"/>
                </a:solidFill>
                <a:latin typeface="MetaOT-Light" panose="020B0504030101020102" pitchFamily="34" charset="77"/>
              </a:rPr>
              <a:t>Séjours d’étude – longue durée</a:t>
            </a:r>
          </a:p>
        </p:txBody>
      </p:sp>
    </p:spTree>
    <p:extLst>
      <p:ext uri="{BB962C8B-B14F-4D97-AF65-F5344CB8AC3E}">
        <p14:creationId xmlns:p14="http://schemas.microsoft.com/office/powerpoint/2010/main" val="28964013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45147" y="163436"/>
            <a:ext cx="880943" cy="880943"/>
          </a:xfrm>
          <a:custGeom>
            <a:avLst/>
            <a:gdLst/>
            <a:ahLst/>
            <a:cxnLst/>
            <a:rect l="l" t="t" r="r" b="b"/>
            <a:pathLst>
              <a:path w="1321415" h="1321415">
                <a:moveTo>
                  <a:pt x="0" y="0"/>
                </a:moveTo>
                <a:lnTo>
                  <a:pt x="1321415" y="0"/>
                </a:lnTo>
                <a:lnTo>
                  <a:pt x="1321415" y="1321414"/>
                </a:lnTo>
                <a:lnTo>
                  <a:pt x="0" y="13214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BE" sz="800" noProof="0" dirty="0"/>
          </a:p>
        </p:txBody>
      </p:sp>
      <p:sp>
        <p:nvSpPr>
          <p:cNvPr id="5" name="Freeform 5"/>
          <p:cNvSpPr/>
          <p:nvPr/>
        </p:nvSpPr>
        <p:spPr>
          <a:xfrm>
            <a:off x="5842000" y="1084489"/>
            <a:ext cx="507996" cy="517492"/>
          </a:xfrm>
          <a:custGeom>
            <a:avLst/>
            <a:gdLst/>
            <a:ahLst/>
            <a:cxnLst/>
            <a:rect l="l" t="t" r="r" b="b"/>
            <a:pathLst>
              <a:path w="834273" h="849866">
                <a:moveTo>
                  <a:pt x="0" y="0"/>
                </a:moveTo>
                <a:lnTo>
                  <a:pt x="834272" y="0"/>
                </a:lnTo>
                <a:lnTo>
                  <a:pt x="834272" y="849867"/>
                </a:lnTo>
                <a:lnTo>
                  <a:pt x="0" y="849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BE" sz="800" noProof="0" dirty="0"/>
          </a:p>
        </p:txBody>
      </p:sp>
      <p:sp>
        <p:nvSpPr>
          <p:cNvPr id="9" name="TextBox 9"/>
          <p:cNvSpPr txBox="1"/>
          <p:nvPr/>
        </p:nvSpPr>
        <p:spPr>
          <a:xfrm>
            <a:off x="4164308" y="484214"/>
            <a:ext cx="3863380" cy="5757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667"/>
              </a:lnSpc>
            </a:pPr>
            <a:r>
              <a:rPr lang="fr-BE" sz="3334" b="1" noProof="0" dirty="0">
                <a:solidFill>
                  <a:srgbClr val="004D9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NOUS CONTACTER</a:t>
            </a: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EAF37B7F-C06E-BE2E-7C23-758A287E8C9C}"/>
              </a:ext>
            </a:extLst>
          </p:cNvPr>
          <p:cNvSpPr/>
          <p:nvPr/>
        </p:nvSpPr>
        <p:spPr>
          <a:xfrm>
            <a:off x="0" y="6564462"/>
            <a:ext cx="12192000" cy="304642"/>
          </a:xfrm>
          <a:custGeom>
            <a:avLst/>
            <a:gdLst/>
            <a:ahLst/>
            <a:cxnLst/>
            <a:rect l="l" t="t" r="r" b="b"/>
            <a:pathLst>
              <a:path w="18434503" h="428387">
                <a:moveTo>
                  <a:pt x="0" y="0"/>
                </a:moveTo>
                <a:lnTo>
                  <a:pt x="18434503" y="0"/>
                </a:lnTo>
                <a:lnTo>
                  <a:pt x="18434503" y="428386"/>
                </a:lnTo>
                <a:lnTo>
                  <a:pt x="0" y="42838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BE" sz="800" noProof="0" dirty="0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8977874B-2804-DCB3-EA84-FEC3753F0C72}"/>
              </a:ext>
            </a:extLst>
          </p:cNvPr>
          <p:cNvSpPr/>
          <p:nvPr/>
        </p:nvSpPr>
        <p:spPr>
          <a:xfrm>
            <a:off x="4335558" y="1683301"/>
            <a:ext cx="3488995" cy="767579"/>
          </a:xfrm>
          <a:custGeom>
            <a:avLst/>
            <a:gdLst/>
            <a:ahLst/>
            <a:cxnLst/>
            <a:rect l="l" t="t" r="r" b="b"/>
            <a:pathLst>
              <a:path w="5233493" h="1151369">
                <a:moveTo>
                  <a:pt x="0" y="0"/>
                </a:moveTo>
                <a:lnTo>
                  <a:pt x="5233494" y="0"/>
                </a:lnTo>
                <a:lnTo>
                  <a:pt x="5233494" y="1151368"/>
                </a:lnTo>
                <a:lnTo>
                  <a:pt x="0" y="11513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BE" sz="800" noProof="0" dirty="0"/>
          </a:p>
        </p:txBody>
      </p:sp>
      <p:sp>
        <p:nvSpPr>
          <p:cNvPr id="30" name="Freeform 7">
            <a:extLst>
              <a:ext uri="{FF2B5EF4-FFF2-40B4-BE49-F238E27FC236}">
                <a16:creationId xmlns:a16="http://schemas.microsoft.com/office/drawing/2014/main" id="{9FEA0AAD-F004-8069-32F8-8A02886F3E03}"/>
              </a:ext>
            </a:extLst>
          </p:cNvPr>
          <p:cNvSpPr/>
          <p:nvPr/>
        </p:nvSpPr>
        <p:spPr>
          <a:xfrm>
            <a:off x="4335558" y="2644229"/>
            <a:ext cx="3488995" cy="771940"/>
          </a:xfrm>
          <a:custGeom>
            <a:avLst/>
            <a:gdLst/>
            <a:ahLst/>
            <a:cxnLst/>
            <a:rect l="l" t="t" r="r" b="b"/>
            <a:pathLst>
              <a:path w="5233493" h="1157910">
                <a:moveTo>
                  <a:pt x="0" y="0"/>
                </a:moveTo>
                <a:lnTo>
                  <a:pt x="5233494" y="0"/>
                </a:lnTo>
                <a:lnTo>
                  <a:pt x="5233494" y="1157910"/>
                </a:lnTo>
                <a:lnTo>
                  <a:pt x="0" y="11579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BE" sz="800" noProof="0" dirty="0"/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D6EA2140-E281-FF2B-67DA-BF3E372BF8FE}"/>
              </a:ext>
            </a:extLst>
          </p:cNvPr>
          <p:cNvSpPr/>
          <p:nvPr/>
        </p:nvSpPr>
        <p:spPr>
          <a:xfrm>
            <a:off x="4335558" y="3609520"/>
            <a:ext cx="3488995" cy="767579"/>
          </a:xfrm>
          <a:custGeom>
            <a:avLst/>
            <a:gdLst/>
            <a:ahLst/>
            <a:cxnLst/>
            <a:rect l="l" t="t" r="r" b="b"/>
            <a:pathLst>
              <a:path w="5233493" h="1151369">
                <a:moveTo>
                  <a:pt x="0" y="0"/>
                </a:moveTo>
                <a:lnTo>
                  <a:pt x="5233494" y="0"/>
                </a:lnTo>
                <a:lnTo>
                  <a:pt x="5233494" y="1151369"/>
                </a:lnTo>
                <a:lnTo>
                  <a:pt x="0" y="11513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BE" sz="800" noProof="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BAF5308-038E-7475-3514-F8B3BF220639}"/>
              </a:ext>
            </a:extLst>
          </p:cNvPr>
          <p:cNvSpPr/>
          <p:nvPr/>
        </p:nvSpPr>
        <p:spPr>
          <a:xfrm>
            <a:off x="4382874" y="4563057"/>
            <a:ext cx="3394363" cy="71251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63500" dist="38100" dir="2700000">
              <a:srgbClr val="000000">
                <a:alpha val="6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BE" sz="800" noProof="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91B452E-12A2-E0EC-E99E-BCB270270776}"/>
              </a:ext>
            </a:extLst>
          </p:cNvPr>
          <p:cNvSpPr txBox="1"/>
          <p:nvPr/>
        </p:nvSpPr>
        <p:spPr>
          <a:xfrm>
            <a:off x="4800598" y="4772820"/>
            <a:ext cx="25908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0960" tIns="30480" rIns="60960" bIns="3048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1600" noProof="0" dirty="0">
                <a:solidFill>
                  <a:schemeClr val="bg1"/>
                </a:solidFill>
                <a:ea typeface="Calibri"/>
                <a:cs typeface="Calibri"/>
              </a:rPr>
              <a:t>Bip@ulb.be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B23303-1D0C-CDDB-66C6-D9DE6DB40940}"/>
              </a:ext>
            </a:extLst>
          </p:cNvPr>
          <p:cNvSpPr/>
          <p:nvPr/>
        </p:nvSpPr>
        <p:spPr>
          <a:xfrm>
            <a:off x="4382874" y="5565777"/>
            <a:ext cx="3394363" cy="712519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63500" dist="38100" dir="2700000">
              <a:srgbClr val="000000">
                <a:alpha val="60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BE" sz="800" noProof="0" dirty="0"/>
          </a:p>
        </p:txBody>
      </p:sp>
      <p:sp>
        <p:nvSpPr>
          <p:cNvPr id="3" name="ZoneTexte 2">
            <a:hlinkClick r:id="rId10"/>
            <a:extLst>
              <a:ext uri="{FF2B5EF4-FFF2-40B4-BE49-F238E27FC236}">
                <a16:creationId xmlns:a16="http://schemas.microsoft.com/office/drawing/2014/main" id="{570F7367-4451-9343-3CEB-D29680CB2A14}"/>
              </a:ext>
            </a:extLst>
          </p:cNvPr>
          <p:cNvSpPr txBox="1"/>
          <p:nvPr/>
        </p:nvSpPr>
        <p:spPr>
          <a:xfrm>
            <a:off x="5710680" y="5773511"/>
            <a:ext cx="1407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1600" noProof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@erasmusulb</a:t>
            </a:r>
            <a:endParaRPr lang="fr-BE" sz="16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8" name="Image 37" descr="Une image contenant cercle, Graphique, noir et blanc, symbole&#10;&#10;Le contenu généré par l’IA peut être incorrect.">
            <a:extLst>
              <a:ext uri="{FF2B5EF4-FFF2-40B4-BE49-F238E27FC236}">
                <a16:creationId xmlns:a16="http://schemas.microsoft.com/office/drawing/2014/main" id="{8BEF66C7-F9CC-44F7-CD84-B4B0D10EF14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2400" y="5728211"/>
            <a:ext cx="383616" cy="383616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F136DEA-381F-4D12-3FAF-2C1BD33B5B39}"/>
              </a:ext>
            </a:extLst>
          </p:cNvPr>
          <p:cNvSpPr/>
          <p:nvPr/>
        </p:nvSpPr>
        <p:spPr>
          <a:xfrm>
            <a:off x="9773078" y="4179044"/>
            <a:ext cx="1932783" cy="1932783"/>
          </a:xfrm>
          <a:prstGeom prst="roundRect">
            <a:avLst/>
          </a:prstGeom>
          <a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cmpd="sng">
            <a:gradFill>
              <a:gsLst>
                <a:gs pos="0">
                  <a:srgbClr val="8249BE"/>
                </a:gs>
                <a:gs pos="47000">
                  <a:srgbClr val="C33194"/>
                </a:gs>
                <a:gs pos="83000">
                  <a:srgbClr val="DB426A"/>
                </a:gs>
                <a:gs pos="100000">
                  <a:srgbClr val="F48846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srgbClr val="F48846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BE" sz="800" noProof="0" dirty="0"/>
          </a:p>
        </p:txBody>
      </p:sp>
      <p:sp>
        <p:nvSpPr>
          <p:cNvPr id="2" name="ZoneTexte 1">
            <a:hlinkClick r:id="rId10"/>
            <a:extLst>
              <a:ext uri="{FF2B5EF4-FFF2-40B4-BE49-F238E27FC236}">
                <a16:creationId xmlns:a16="http://schemas.microsoft.com/office/drawing/2014/main" id="{A803B3F3-1239-D6EA-3852-205709E447A1}"/>
              </a:ext>
            </a:extLst>
          </p:cNvPr>
          <p:cNvSpPr txBox="1"/>
          <p:nvPr/>
        </p:nvSpPr>
        <p:spPr>
          <a:xfrm>
            <a:off x="9855200" y="3648449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000" b="1" noProof="0" dirty="0">
                <a:solidFill>
                  <a:srgbClr val="004D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@erasmusulb</a:t>
            </a:r>
          </a:p>
        </p:txBody>
      </p:sp>
    </p:spTree>
    <p:extLst>
      <p:ext uri="{BB962C8B-B14F-4D97-AF65-F5344CB8AC3E}">
        <p14:creationId xmlns:p14="http://schemas.microsoft.com/office/powerpoint/2010/main" val="37719076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heme/theme1.xml><?xml version="1.0" encoding="utf-8"?>
<a:theme xmlns:a="http://schemas.openxmlformats.org/drawingml/2006/main" name="Thème Office">
  <a:themeElements>
    <a:clrScheme name="Personnalisé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4C92"/>
      </a:accent1>
      <a:accent2>
        <a:srgbClr val="6082B1"/>
      </a:accent2>
      <a:accent3>
        <a:srgbClr val="ADC0D8"/>
      </a:accent3>
      <a:accent4>
        <a:srgbClr val="CEDDEE"/>
      </a:accent4>
      <a:accent5>
        <a:srgbClr val="5B9BD5"/>
      </a:accent5>
      <a:accent6>
        <a:srgbClr val="173E6F"/>
      </a:accent6>
      <a:hlink>
        <a:srgbClr val="0563C1"/>
      </a:hlink>
      <a:folHlink>
        <a:srgbClr val="2C549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2904</Words>
  <Application>Microsoft Office PowerPoint</Application>
  <PresentationFormat>Grand écran</PresentationFormat>
  <Paragraphs>582</Paragraphs>
  <Slides>65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65</vt:i4>
      </vt:variant>
    </vt:vector>
  </HeadingPairs>
  <TitlesOfParts>
    <vt:vector size="82" baseType="lpstr">
      <vt:lpstr>Aptos</vt:lpstr>
      <vt:lpstr>Arial</vt:lpstr>
      <vt:lpstr>Calibri</vt:lpstr>
      <vt:lpstr>Calibri Light</vt:lpstr>
      <vt:lpstr>IntroRegular</vt:lpstr>
      <vt:lpstr>MetaOT-Book</vt:lpstr>
      <vt:lpstr>MetaOT-Light</vt:lpstr>
      <vt:lpstr>MetaOT-Medi</vt:lpstr>
      <vt:lpstr>MetaOT-Norm</vt:lpstr>
      <vt:lpstr>Open Sans Bold</vt:lpstr>
      <vt:lpstr>Quicksand</vt:lpstr>
      <vt:lpstr>Quicksand Bold</vt:lpstr>
      <vt:lpstr>Wingdings</vt:lpstr>
      <vt:lpstr>Thème Office</vt:lpstr>
      <vt:lpstr>Thème Office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Présentation PowerPoint</vt:lpstr>
      <vt:lpstr> Constitution du dossier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Mevel Caroline</dc:creator>
  <cp:keywords/>
  <dc:description/>
  <cp:lastModifiedBy>Gaël Vandenbroucke</cp:lastModifiedBy>
  <cp:revision>49</cp:revision>
  <dcterms:created xsi:type="dcterms:W3CDTF">2022-11-21T13:34:10Z</dcterms:created>
  <dcterms:modified xsi:type="dcterms:W3CDTF">2026-10-14T07:20:24Z</dcterms:modified>
  <cp:category/>
</cp:coreProperties>
</file>