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345" r:id="rId2"/>
    <p:sldId id="346" r:id="rId3"/>
    <p:sldId id="338" r:id="rId4"/>
    <p:sldId id="339" r:id="rId5"/>
    <p:sldId id="261" r:id="rId6"/>
    <p:sldId id="288" r:id="rId7"/>
    <p:sldId id="286" r:id="rId8"/>
    <p:sldId id="264" r:id="rId9"/>
    <p:sldId id="451" r:id="rId10"/>
    <p:sldId id="333" r:id="rId11"/>
    <p:sldId id="343" r:id="rId12"/>
    <p:sldId id="257" r:id="rId13"/>
    <p:sldId id="276" r:id="rId14"/>
    <p:sldId id="359" r:id="rId15"/>
    <p:sldId id="280" r:id="rId16"/>
    <p:sldId id="436" r:id="rId17"/>
    <p:sldId id="335" r:id="rId18"/>
    <p:sldId id="331" r:id="rId19"/>
    <p:sldId id="332" r:id="rId20"/>
    <p:sldId id="330" r:id="rId21"/>
    <p:sldId id="341" r:id="rId22"/>
    <p:sldId id="344" r:id="rId23"/>
    <p:sldId id="267" r:id="rId24"/>
    <p:sldId id="312" r:id="rId25"/>
    <p:sldId id="308" r:id="rId26"/>
    <p:sldId id="268" r:id="rId27"/>
    <p:sldId id="767" r:id="rId28"/>
    <p:sldId id="277" r:id="rId29"/>
    <p:sldId id="279" r:id="rId30"/>
    <p:sldId id="311" r:id="rId31"/>
    <p:sldId id="328" r:id="rId32"/>
    <p:sldId id="765" r:id="rId33"/>
    <p:sldId id="764" r:id="rId34"/>
    <p:sldId id="449" r:id="rId35"/>
    <p:sldId id="768" r:id="rId36"/>
    <p:sldId id="352" r:id="rId37"/>
    <p:sldId id="432" r:id="rId38"/>
    <p:sldId id="262" r:id="rId39"/>
    <p:sldId id="263" r:id="rId40"/>
    <p:sldId id="434" r:id="rId41"/>
    <p:sldId id="769" r:id="rId42"/>
    <p:sldId id="431" r:id="rId43"/>
    <p:sldId id="302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/>
    <p:restoredTop sz="94775"/>
  </p:normalViewPr>
  <p:slideViewPr>
    <p:cSldViewPr snapToGrid="0" snapToObjects="1">
      <p:cViewPr varScale="1">
        <p:scale>
          <a:sx n="111" d="100"/>
          <a:sy n="111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5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995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32B52B0D-F35A-4077-8A9C-77D18D066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3EAE9BB-80B1-4FC0-8B48-6A44E3816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jpg" descr="ulb-logo-texte-vertic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" cy="403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549540" y="5498309"/>
            <a:ext cx="2322514" cy="139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7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11307332" y="6401211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pic" sz="half" idx="13"/>
          </p:nvPr>
        </p:nvSpPr>
        <p:spPr>
          <a:xfrm>
            <a:off x="2389721" y="612775"/>
            <a:ext cx="73152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2389721" y="5367342"/>
            <a:ext cx="73152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7">
              <a:spcBef>
                <a:spcPts val="300"/>
              </a:spcBef>
              <a:buSzTx/>
              <a:buFontTx/>
              <a:buNone/>
              <a:defRPr sz="1400"/>
            </a:lvl3pPr>
            <a:lvl4pPr marL="0" indent="1371566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1261533" y="1600204"/>
            <a:ext cx="971126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2447595" y="836716"/>
            <a:ext cx="7518401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800"/>
            </a:lvl1pPr>
          </a:lstStyle>
          <a:p>
            <a:r>
              <a:t>Texte du titre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8462530" y="6217855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2447595" y="836716"/>
            <a:ext cx="7518401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800"/>
            </a:lvl1pPr>
          </a:lstStyle>
          <a:p>
            <a:r>
              <a:t>Texte du titre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1199458" y="2084852"/>
            <a:ext cx="10286935" cy="45254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462530" y="6217855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3500" y="238324"/>
            <a:ext cx="3037185" cy="9584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88641"/>
            <a:ext cx="6815667" cy="59375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83500" y="1412777"/>
            <a:ext cx="3037185" cy="4713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77766EF-8A67-40F0-A90B-07FC1388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57D6-FC25-4590-8C9D-1B6F6D6850A7}" type="datetime1">
              <a:rPr lang="fr-BE" altLang="fr-FR"/>
              <a:pPr>
                <a:defRPr/>
              </a:pPr>
              <a:t>13/09/24</a:t>
            </a:fld>
            <a:endParaRPr lang="fr-BE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4EABF60-39D6-4A89-9EE5-ADAA1F8A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EF6AAF4-34C7-41C4-B32D-A0B1E663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8B6D-F286-484E-A106-83B953E4F396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86322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7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261533" y="1600204"/>
            <a:ext cx="971126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487492" y="4425136"/>
            <a:ext cx="10363201" cy="82230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1487492" y="2924943"/>
            <a:ext cx="103632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7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6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1775520" y="1600204"/>
            <a:ext cx="421888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55" indent="-333366">
              <a:spcBef>
                <a:spcPts val="600"/>
              </a:spcBef>
              <a:defRPr sz="2800"/>
            </a:lvl2pPr>
            <a:lvl3pPr marL="1234408" indent="-320031">
              <a:spcBef>
                <a:spcPts val="600"/>
              </a:spcBef>
              <a:defRPr sz="2800"/>
            </a:lvl3pPr>
            <a:lvl4pPr marL="1727157" indent="-355591">
              <a:spcBef>
                <a:spcPts val="600"/>
              </a:spcBef>
              <a:defRPr sz="2800"/>
            </a:lvl4pPr>
            <a:lvl5pPr marL="2184345" indent="-355591">
              <a:spcBef>
                <a:spcPts val="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7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6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3"/>
          </p:nvPr>
        </p:nvSpPr>
        <p:spPr>
          <a:xfrm>
            <a:off x="6193370" y="1535112"/>
            <a:ext cx="5389033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583501" y="238323"/>
            <a:ext cx="3037187" cy="9584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766733" y="188639"/>
            <a:ext cx="6815667" cy="5937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1583501" y="1412775"/>
            <a:ext cx="3037187" cy="4713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g" descr="ulb-logo-texte-vertical.jpg"/>
          <p:cNvPicPr>
            <a:picLocks noChangeAspect="1"/>
          </p:cNvPicPr>
          <p:nvPr/>
        </p:nvPicPr>
        <p:blipFill>
          <a:blip r:embed="rId16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g" descr="barrette-ulb-elargie-ppt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Texte du titre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0697732" y="6460742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189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377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566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754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1" marR="0" indent="-34289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1" marR="0" indent="-326563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70" marR="0" indent="-304792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7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5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4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0" marR="0" indent="-365750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8" marR="0" indent="-365750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uth.ulb.be/login?service=https%3A%2F%2Fmonulb.ulb.be%2Fc%2Fportal%2Flogin%3Fredirect%3D%2Ffr%2Fgroup%2Fmonulb&amp;locale=fr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lb.be/fr/horaires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v.ulb.ac.be/login/index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psycampus@ulb.ac.be" TargetMode="External"/><Relationship Id="rId3" Type="http://schemas.openxmlformats.org/officeDocument/2006/relationships/hyperlink" Target="mailto:sse@ulb.be" TargetMode="External"/><Relationship Id="rId7" Type="http://schemas.openxmlformats.org/officeDocument/2006/relationships/hyperlink" Target="https://www.ulb.be/san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psycampus@ssmulb.be" TargetMode="External"/><Relationship Id="rId5" Type="http://schemas.openxmlformats.org/officeDocument/2006/relationships/hyperlink" Target="https://www.aimeralulb.be/" TargetMode="External"/><Relationship Id="rId4" Type="http://schemas.openxmlformats.org/officeDocument/2006/relationships/hyperlink" Target="mailto:ebs.esh@ulb.b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lb.be/fr/programme/poli4-j#programme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9languages.e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odcast.ulb.ac.be/site/moocs-SpiceUp.html" TargetMode="External"/><Relationship Id="rId5" Type="http://schemas.openxmlformats.org/officeDocument/2006/relationships/hyperlink" Target="http://tandems.ulb.ac.be/" TargetMode="External"/><Relationship Id="rId4" Type="http://schemas.openxmlformats.org/officeDocument/2006/relationships/hyperlink" Target="https://langues.ulb.b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bepss.ulb@gmail.com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PSULB" TargetMode="External"/><Relationship Id="rId2" Type="http://schemas.openxmlformats.org/officeDocument/2006/relationships/hyperlink" Target="https://www.instagram.com/insta_cps/?utm_medium=copy_link&amp;fbclid=IwAR11kwpnJRVS-bLiBq-N2KxDLI3f0tmVQFmvs8O_M9bFgsWFPTxLjwRPnwI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hyperlink" Target="mailto:cpsulb@gmail.co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election.phisoc@ulb.be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ebs.esh@ulb.b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A0E6CC5-54F7-5923-0858-C533A5A09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06"/>
            <a:ext cx="10293179" cy="6854293"/>
          </a:xfrm>
          <a:prstGeom prst="rect">
            <a:avLst/>
          </a:prstGeom>
        </p:spPr>
      </p:pic>
      <p:sp>
        <p:nvSpPr>
          <p:cNvPr id="155" name="Shape 155"/>
          <p:cNvSpPr>
            <a:spLocks noGrp="1"/>
          </p:cNvSpPr>
          <p:nvPr>
            <p:ph type="ctrTitle"/>
          </p:nvPr>
        </p:nvSpPr>
        <p:spPr>
          <a:xfrm>
            <a:off x="2519366" y="2403475"/>
            <a:ext cx="8148637" cy="22145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  <a:defRPr>
                <a:solidFill>
                  <a:srgbClr val="014A94"/>
                </a:solidFill>
                <a:latin typeface="MetaBold-Roman"/>
                <a:ea typeface="MetaBold-Roman"/>
                <a:cs typeface="MetaBold-Roman"/>
                <a:sym typeface="MetaBold-Roman"/>
              </a:defRPr>
            </a:pPr>
            <a:r>
              <a:rPr lang="nl-BE" b="1" dirty="0">
                <a:solidFill>
                  <a:schemeClr val="bg1"/>
                </a:solidFill>
              </a:rPr>
              <a:t>Welcome to </a:t>
            </a:r>
            <a:r>
              <a:rPr b="1" dirty="0" err="1">
                <a:solidFill>
                  <a:schemeClr val="bg1"/>
                </a:solidFill>
              </a:rPr>
              <a:t>SciencePo</a:t>
            </a:r>
            <a:r>
              <a:rPr b="1" dirty="0">
                <a:solidFill>
                  <a:schemeClr val="bg1"/>
                </a:solidFill>
              </a:rPr>
              <a:t> ULB!</a:t>
            </a:r>
            <a:br>
              <a:rPr b="1" dirty="0">
                <a:solidFill>
                  <a:schemeClr val="bg1"/>
                </a:solidFill>
              </a:rPr>
            </a:b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Prof. Emilie van Haute</a:t>
            </a:r>
            <a:endParaRPr sz="3000" b="1" dirty="0">
              <a:solidFill>
                <a:schemeClr val="bg1"/>
              </a:solidFill>
            </a:endParaRPr>
          </a:p>
        </p:txBody>
      </p:sp>
      <p:pic>
        <p:nvPicPr>
          <p:cNvPr id="157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179" y="0"/>
            <a:ext cx="1898822" cy="1898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858710C-CDC2-49F1-969C-7C52F1020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904" y="924864"/>
            <a:ext cx="10069974" cy="414589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Programme Annuel Etudiant (PAE)</a:t>
            </a: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dirty="0" err="1">
                <a:solidFill>
                  <a:schemeClr val="tx1"/>
                </a:solidFill>
                <a:latin typeface="Aptos" panose="020B0004020202020204" pitchFamily="34" charset="0"/>
              </a:rPr>
              <a:t>Each</a:t>
            </a: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200" dirty="0" err="1">
                <a:solidFill>
                  <a:schemeClr val="tx1"/>
                </a:solidFill>
                <a:latin typeface="Aptos" panose="020B0004020202020204" pitchFamily="34" charset="0"/>
              </a:rPr>
              <a:t>student</a:t>
            </a: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200" dirty="0" err="1">
                <a:solidFill>
                  <a:schemeClr val="tx1"/>
                </a:solidFill>
                <a:latin typeface="Aptos" panose="020B0004020202020204" pitchFamily="34" charset="0"/>
              </a:rPr>
              <a:t>gets</a:t>
            </a: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200" dirty="0" err="1">
                <a:solidFill>
                  <a:schemeClr val="tx1"/>
                </a:solidFill>
                <a:latin typeface="Aptos" panose="020B0004020202020204" pitchFamily="34" charset="0"/>
              </a:rPr>
              <a:t>their</a:t>
            </a: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 PAE – </a:t>
            </a:r>
            <a:r>
              <a:rPr lang="fr-BE" altLang="fr-FR" sz="3200" dirty="0" err="1">
                <a:solidFill>
                  <a:schemeClr val="tx1"/>
                </a:solidFill>
                <a:latin typeface="Aptos" panose="020B0004020202020204" pitchFamily="34" charset="0"/>
              </a:rPr>
              <a:t>individual</a:t>
            </a: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200" dirty="0" err="1">
                <a:solidFill>
                  <a:schemeClr val="tx1"/>
                </a:solidFill>
                <a:latin typeface="Aptos" panose="020B0004020202020204" pitchFamily="34" charset="0"/>
              </a:rPr>
              <a:t>annual</a:t>
            </a: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 program</a:t>
            </a: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8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The PAE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is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finalized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during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the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month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of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September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/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October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. </a:t>
            </a: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In the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meanwhile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,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you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have to check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your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schedule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by program or by course </a:t>
            </a:r>
          </a:p>
        </p:txBody>
      </p:sp>
    </p:spTree>
    <p:extLst>
      <p:ext uri="{BB962C8B-B14F-4D97-AF65-F5344CB8AC3E}">
        <p14:creationId xmlns:p14="http://schemas.microsoft.com/office/powerpoint/2010/main" val="37380297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285F19-13FD-40BD-911A-F88687F0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193" y="867541"/>
            <a:ext cx="7489527" cy="442436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BE"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Student</a:t>
            </a:r>
            <a:r>
              <a:rPr lang="fr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lang="fr-BE"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Fees</a:t>
            </a:r>
            <a:endParaRPr lang="fr-BE" sz="4400" b="1" kern="1200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  <a:p>
            <a:pPr marL="0" indent="0" algn="ctr">
              <a:buNone/>
              <a:defRPr/>
            </a:pPr>
            <a:b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</a:b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you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have to </a:t>
            </a: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pay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your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student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fees</a:t>
            </a:r>
            <a:endParaRPr lang="fr-BE" sz="2800" dirty="0">
              <a:solidFill>
                <a:srgbClr val="080808"/>
              </a:solidFill>
              <a:latin typeface="Aptos" panose="020B0004020202020204" pitchFamily="34" charset="0"/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50 € BEFORE</a:t>
            </a:r>
            <a:r>
              <a:rPr lang="fr-BE" sz="2800" u="sng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31/10/2024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  <a:p>
            <a:pPr marL="0" indent="0" algn="ctr">
              <a:buNone/>
              <a:defRPr/>
            </a:pP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And the </a:t>
            </a: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remaining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part </a:t>
            </a:r>
            <a:r>
              <a:rPr lang="fr-BE" sz="2800" dirty="0" err="1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before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01/02/25</a:t>
            </a:r>
          </a:p>
          <a:p>
            <a:pPr marL="0" indent="0" algn="ctr">
              <a:buNone/>
              <a:defRPr/>
            </a:pPr>
            <a:b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</a:br>
            <a:r>
              <a:rPr lang="fr-BE" sz="2800" dirty="0" err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otherwise</a:t>
            </a: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your</a:t>
            </a: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year</a:t>
            </a: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will</a:t>
            </a: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be</a:t>
            </a: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lang="fr-BE" sz="2800" dirty="0" err="1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lost</a:t>
            </a: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!</a:t>
            </a:r>
          </a:p>
          <a:p>
            <a:pPr>
              <a:buFont typeface="Times New Roman" pitchFamily="16" charset="0"/>
              <a:buNone/>
              <a:defRPr/>
            </a:pPr>
            <a:endParaRPr lang="fr-BE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2652075" y="1036399"/>
            <a:ext cx="7283451" cy="7122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nl-BE"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Contacts</a:t>
            </a:r>
            <a:endParaRPr sz="44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21C900C-2177-4F44-B3EB-E4717E1AA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366" y="2492977"/>
            <a:ext cx="9015204" cy="323347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spcBef>
                <a:spcPts val="451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dirty="0" err="1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Academic</a:t>
            </a:r>
            <a:r>
              <a:rPr lang="fr-BE" altLang="fr-FR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staff – PROFESSORS</a:t>
            </a:r>
          </a:p>
          <a:p>
            <a:pPr hangingPunct="1">
              <a:spcBef>
                <a:spcPts val="451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Scientific staff – TEACHING ASSISTANTS</a:t>
            </a:r>
          </a:p>
          <a:p>
            <a:pPr hangingPunct="1">
              <a:spcBef>
                <a:spcPts val="451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Administrative staff - PATGS</a:t>
            </a:r>
            <a:endParaRPr lang="fr-BE" altLang="fr-FR" sz="18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9588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 idx="4294967295"/>
          </p:nvPr>
        </p:nvSpPr>
        <p:spPr>
          <a:xfrm>
            <a:off x="2470151" y="142875"/>
            <a:ext cx="7283451" cy="11430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nl-BE"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Contacts</a:t>
            </a:r>
            <a:endParaRPr sz="40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1419506" y="1580329"/>
            <a:ext cx="8881961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 err="1">
                <a:latin typeface="Aptos" panose="020B0004020202020204" pitchFamily="34" charset="0"/>
              </a:rPr>
              <a:t>Secr</a:t>
            </a:r>
            <a:r>
              <a:rPr lang="nl-BE" sz="2400" dirty="0">
                <a:latin typeface="Aptos" panose="020B0004020202020204" pitchFamily="34" charset="0"/>
              </a:rPr>
              <a:t>e</a:t>
            </a:r>
            <a:r>
              <a:rPr sz="2400" dirty="0">
                <a:latin typeface="Aptos" panose="020B0004020202020204" pitchFamily="34" charset="0"/>
              </a:rPr>
              <a:t>tar</a:t>
            </a:r>
            <a:r>
              <a:rPr lang="nl-BE" sz="2400" dirty="0">
                <a:latin typeface="Aptos" panose="020B0004020202020204" pitchFamily="34" charset="0"/>
              </a:rPr>
              <a:t>y</a:t>
            </a:r>
            <a:r>
              <a:rPr sz="2400" dirty="0">
                <a:latin typeface="Aptos" panose="020B0004020202020204" pitchFamily="34" charset="0"/>
              </a:rPr>
              <a:t>: </a:t>
            </a:r>
            <a:r>
              <a:rPr lang="nl-BE" sz="2400" dirty="0">
                <a:latin typeface="Aptos" panose="020B0004020202020204" pitchFamily="34" charset="0"/>
              </a:rPr>
              <a:t>Yousra Chahboun</a:t>
            </a: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lang="nl-BE" sz="2400" dirty="0">
                <a:latin typeface="Aptos" panose="020B0004020202020204" pitchFamily="34" charset="0"/>
              </a:rPr>
              <a:t>For administrative issues </a:t>
            </a:r>
            <a:r>
              <a:rPr sz="2400" dirty="0">
                <a:latin typeface="Aptos" panose="020B0004020202020204" pitchFamily="34" charset="0"/>
              </a:rPr>
              <a:t>(ex.: </a:t>
            </a:r>
            <a:r>
              <a:rPr lang="nl-BE" sz="2400" dirty="0">
                <a:latin typeface="Aptos" panose="020B0004020202020204" pitchFamily="34" charset="0"/>
              </a:rPr>
              <a:t>registration, retake session, etc.</a:t>
            </a:r>
            <a:r>
              <a:rPr sz="2400" dirty="0">
                <a:latin typeface="Aptos" panose="020B0004020202020204" pitchFamily="34" charset="0"/>
              </a:rPr>
              <a:t>)</a:t>
            </a:r>
            <a:endParaRPr lang="nl-BE" sz="2400" b="1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lang="en-GB" sz="2400" dirty="0">
                <a:latin typeface="Aptos" panose="020B0004020202020204" pitchFamily="34" charset="0"/>
              </a:rPr>
              <a:t>Email : </a:t>
            </a:r>
            <a:r>
              <a:rPr lang="en-GB" sz="2400" dirty="0" err="1">
                <a:latin typeface="Aptos" panose="020B0004020202020204" pitchFamily="34" charset="0"/>
              </a:rPr>
              <a:t>yousra.chahboun@ulb.be</a:t>
            </a:r>
            <a:endParaRPr lang="en-GB" sz="2400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sz="2400" dirty="0">
                <a:latin typeface="Aptos" panose="020B0004020202020204" pitchFamily="34" charset="0"/>
              </a:rPr>
              <a:t>Bureau: H3.</a:t>
            </a:r>
            <a:r>
              <a:rPr lang="nl-BE" sz="2400" dirty="0">
                <a:latin typeface="Aptos" panose="020B0004020202020204" pitchFamily="34" charset="0"/>
              </a:rPr>
              <a:t>127</a:t>
            </a:r>
          </a:p>
          <a:p>
            <a:pPr marL="342891" indent="-342891">
              <a:defRPr sz="2400"/>
            </a:pP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lang="nl-BE" sz="2400" dirty="0">
                <a:latin typeface="Aptos" panose="020B0004020202020204" pitchFamily="34" charset="0"/>
              </a:rPr>
              <a:t>Academic coordinator</a:t>
            </a:r>
            <a:r>
              <a:rPr sz="2400" dirty="0">
                <a:latin typeface="Aptos" panose="020B0004020202020204" pitchFamily="34" charset="0"/>
              </a:rPr>
              <a:t>: </a:t>
            </a:r>
            <a:r>
              <a:rPr lang="nl-BE" sz="2400" dirty="0">
                <a:latin typeface="Aptos" panose="020B0004020202020204" pitchFamily="34" charset="0"/>
              </a:rPr>
              <a:t>Emilie van Haute</a:t>
            </a: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lang="nl-BE" sz="2400" dirty="0">
                <a:latin typeface="Aptos" panose="020B0004020202020204" pitchFamily="34" charset="0"/>
              </a:rPr>
              <a:t>Office S11.125</a:t>
            </a:r>
          </a:p>
          <a:p>
            <a:pPr marL="342891" indent="-342891">
              <a:defRPr sz="2400"/>
            </a:pPr>
            <a:r>
              <a:rPr lang="nl-BE" sz="2400" dirty="0">
                <a:latin typeface="Aptos" panose="020B0004020202020204" pitchFamily="34" charset="0"/>
              </a:rPr>
              <a:t>Office hours: Mondays, 9.30-11.30</a:t>
            </a:r>
          </a:p>
          <a:p>
            <a:pPr marL="342891" indent="-342891">
              <a:defRPr sz="2400"/>
            </a:pPr>
            <a:endParaRPr lang="nl-BE" sz="2400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lang="nl-BE" sz="2400" b="1" dirty="0">
                <a:latin typeface="Aptos" panose="020B0004020202020204" pitchFamily="34" charset="0"/>
              </a:rPr>
              <a:t>Jury and delibrations: Corinne Torrekens</a:t>
            </a:r>
            <a:endParaRPr sz="2400" b="1" dirty="0">
              <a:latin typeface="Aptos" panose="020B0004020202020204" pitchFamily="34" charset="0"/>
            </a:endParaRPr>
          </a:p>
        </p:txBody>
      </p:sp>
      <p:pic>
        <p:nvPicPr>
          <p:cNvPr id="2" name="Image 2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F36278B0-034A-3399-73A8-06309781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71" y="4997138"/>
            <a:ext cx="1819972" cy="181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834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3" descr="plan Solbosch.tiff">
            <a:extLst>
              <a:ext uri="{FF2B5EF4-FFF2-40B4-BE49-F238E27FC236}">
                <a16:creationId xmlns:a16="http://schemas.microsoft.com/office/drawing/2014/main" id="{C381D851-6725-4FC7-B8FB-27B8C0FB3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"/>
          <a:stretch>
            <a:fillRect/>
          </a:stretch>
        </p:blipFill>
        <p:spPr bwMode="auto">
          <a:xfrm>
            <a:off x="4688932" y="1980121"/>
            <a:ext cx="4273390" cy="299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95BE267-5D35-4A31-8DA5-BE1CE3C04CD2}"/>
              </a:ext>
            </a:extLst>
          </p:cNvPr>
          <p:cNvCxnSpPr>
            <a:cxnSpLocks/>
            <a:stCxn id="44" idx="2"/>
          </p:cNvCxnSpPr>
          <p:nvPr/>
        </p:nvCxnSpPr>
        <p:spPr>
          <a:xfrm flipH="1" flipV="1">
            <a:off x="4460440" y="3098569"/>
            <a:ext cx="1269069" cy="327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ZoneTexte 15">
            <a:extLst>
              <a:ext uri="{FF2B5EF4-FFF2-40B4-BE49-F238E27FC236}">
                <a16:creationId xmlns:a16="http://schemas.microsoft.com/office/drawing/2014/main" id="{44C7398F-3508-40B3-A713-89DB23F7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977" y="5750425"/>
            <a:ext cx="8380693" cy="7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br>
              <a:rPr lang="fr-BE" altLang="fr-FR" sz="1575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</a:br>
            <a:r>
              <a:rPr lang="fr-BE" altLang="fr-FR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S building - Bâtiment H - Institut d’études européennes (IEE)</a:t>
            </a:r>
            <a:endParaRPr lang="fr-BE" altLang="fr-FR" sz="1575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27" name="Image 2">
            <a:extLst>
              <a:ext uri="{FF2B5EF4-FFF2-40B4-BE49-F238E27FC236}">
                <a16:creationId xmlns:a16="http://schemas.microsoft.com/office/drawing/2014/main" id="{ED4C2D4C-72A6-4C7D-B69B-3FC75313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816" y="1467022"/>
            <a:ext cx="1269068" cy="18934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>
            <a:extLst>
              <a:ext uri="{FF2B5EF4-FFF2-40B4-BE49-F238E27FC236}">
                <a16:creationId xmlns:a16="http://schemas.microsoft.com/office/drawing/2014/main" id="{DE002F18-FD24-435D-B164-19EE4F95BB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04" t="13472"/>
          <a:stretch>
            <a:fillRect/>
          </a:stretch>
        </p:blipFill>
        <p:spPr bwMode="auto">
          <a:xfrm>
            <a:off x="9180862" y="2397211"/>
            <a:ext cx="2788506" cy="1763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llipse 18">
            <a:extLst>
              <a:ext uri="{FF2B5EF4-FFF2-40B4-BE49-F238E27FC236}">
                <a16:creationId xmlns:a16="http://schemas.microsoft.com/office/drawing/2014/main" id="{AA96DDB9-97E9-4FA2-8437-BCBB526B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508" y="3234348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sp>
        <p:nvSpPr>
          <p:cNvPr id="53" name="Ellipse 18">
            <a:extLst>
              <a:ext uri="{FF2B5EF4-FFF2-40B4-BE49-F238E27FC236}">
                <a16:creationId xmlns:a16="http://schemas.microsoft.com/office/drawing/2014/main" id="{B644BB4C-2EB2-49C3-9412-435E75D4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619" y="3646964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38D1295-5D8B-4BF9-BED1-14BB5CCEA41C}"/>
              </a:ext>
            </a:extLst>
          </p:cNvPr>
          <p:cNvCxnSpPr>
            <a:cxnSpLocks/>
          </p:cNvCxnSpPr>
          <p:nvPr/>
        </p:nvCxnSpPr>
        <p:spPr>
          <a:xfrm flipV="1">
            <a:off x="6856100" y="3829404"/>
            <a:ext cx="2271653" cy="1713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 Box 1">
            <a:extLst>
              <a:ext uri="{FF2B5EF4-FFF2-40B4-BE49-F238E27FC236}">
                <a16:creationId xmlns:a16="http://schemas.microsoft.com/office/drawing/2014/main" id="{D920A9D9-5CC4-4512-AC6F-B6D24EE5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977" y="334041"/>
            <a:ext cx="838069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 dirty="0">
                <a:solidFill>
                  <a:srgbClr val="0070C0"/>
                </a:solidFill>
                <a:latin typeface="Aptos" panose="020B0004020202020204" pitchFamily="34" charset="0"/>
              </a:rPr>
              <a:t>3 buildings for </a:t>
            </a:r>
            <a:r>
              <a:rPr lang="fr-BE" altLang="fr-FR" sz="4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SciencePo</a:t>
            </a:r>
            <a:endParaRPr lang="fr-BE" altLang="fr-FR" sz="4400" b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2" name="Ellipse 18">
            <a:extLst>
              <a:ext uri="{FF2B5EF4-FFF2-40B4-BE49-F238E27FC236}">
                <a16:creationId xmlns:a16="http://schemas.microsoft.com/office/drawing/2014/main" id="{B6E0C266-D8F9-637F-0335-6C6D987C4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725" y="3949530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B4CB84-F109-B3EB-C25A-E19FC1AAB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062" y="4307911"/>
            <a:ext cx="2172663" cy="1493813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3257D23-DF72-5531-AE2D-6BA5794FC204}"/>
              </a:ext>
            </a:extLst>
          </p:cNvPr>
          <p:cNvCxnSpPr>
            <a:cxnSpLocks/>
          </p:cNvCxnSpPr>
          <p:nvPr/>
        </p:nvCxnSpPr>
        <p:spPr>
          <a:xfrm>
            <a:off x="6851432" y="4041030"/>
            <a:ext cx="1393782" cy="8398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145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lang="nl-BE"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How to find a classroom?</a:t>
            </a:r>
            <a:endParaRPr sz="44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4125981" y="1881191"/>
            <a:ext cx="394004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400"/>
              </a:spcBef>
              <a:defRPr sz="6000">
                <a:solidFill>
                  <a:srgbClr val="0070C0"/>
                </a:solidFill>
              </a:defRPr>
            </a:pPr>
            <a:r>
              <a:rPr sz="6000" dirty="0"/>
              <a:t>S.</a:t>
            </a:r>
            <a:r>
              <a:rPr sz="6000" dirty="0">
                <a:solidFill>
                  <a:srgbClr val="FF0000"/>
                </a:solidFill>
              </a:rPr>
              <a:t>A</a:t>
            </a:r>
            <a:r>
              <a:rPr sz="6000" dirty="0">
                <a:solidFill>
                  <a:schemeClr val="accent3"/>
                </a:solidFill>
              </a:rPr>
              <a:t>Y</a:t>
            </a:r>
            <a:r>
              <a:rPr sz="6000" dirty="0">
                <a:solidFill>
                  <a:srgbClr val="FFC000"/>
                </a:solidFill>
              </a:rPr>
              <a:t>2</a:t>
            </a:r>
            <a:r>
              <a:rPr sz="6000" dirty="0"/>
              <a:t>.</a:t>
            </a:r>
            <a:r>
              <a:rPr sz="6000" dirty="0">
                <a:solidFill>
                  <a:schemeClr val="tx1"/>
                </a:solidFill>
              </a:rPr>
              <a:t>112</a:t>
            </a:r>
          </a:p>
        </p:txBody>
      </p:sp>
      <p:sp>
        <p:nvSpPr>
          <p:cNvPr id="258" name="Shape 258"/>
          <p:cNvSpPr/>
          <p:nvPr/>
        </p:nvSpPr>
        <p:spPr>
          <a:xfrm>
            <a:off x="2384427" y="3317876"/>
            <a:ext cx="246156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0070C0"/>
                </a:solidFill>
              </a:defRPr>
            </a:pPr>
            <a:r>
              <a:rPr sz="3200" dirty="0"/>
              <a:t>Campus</a:t>
            </a:r>
          </a:p>
          <a:p>
            <a:pPr>
              <a:defRPr sz="2400">
                <a:solidFill>
                  <a:srgbClr val="0070C0"/>
                </a:solidFill>
              </a:defRPr>
            </a:pPr>
            <a:r>
              <a:rPr sz="3200" dirty="0"/>
              <a:t>S = SOLBOSCH</a:t>
            </a:r>
          </a:p>
        </p:txBody>
      </p:sp>
      <p:sp>
        <p:nvSpPr>
          <p:cNvPr id="259" name="Shape 259"/>
          <p:cNvSpPr/>
          <p:nvPr/>
        </p:nvSpPr>
        <p:spPr>
          <a:xfrm>
            <a:off x="4352926" y="3317879"/>
            <a:ext cx="110062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dirty="0"/>
              <a:t>B</a:t>
            </a:r>
            <a:r>
              <a:rPr lang="nl-BE" dirty="0"/>
              <a:t>uilding</a:t>
            </a:r>
            <a:endParaRPr dirty="0"/>
          </a:p>
        </p:txBody>
      </p:sp>
      <p:sp>
        <p:nvSpPr>
          <p:cNvPr id="260" name="Shape 260"/>
          <p:cNvSpPr/>
          <p:nvPr/>
        </p:nvSpPr>
        <p:spPr>
          <a:xfrm>
            <a:off x="5929312" y="3317879"/>
            <a:ext cx="140017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nl-BE" dirty="0"/>
              <a:t>Door</a:t>
            </a:r>
            <a:endParaRPr dirty="0"/>
          </a:p>
        </p:txBody>
      </p:sp>
      <p:sp>
        <p:nvSpPr>
          <p:cNvPr id="261" name="Shape 261"/>
          <p:cNvSpPr/>
          <p:nvPr/>
        </p:nvSpPr>
        <p:spPr>
          <a:xfrm>
            <a:off x="7577140" y="3317879"/>
            <a:ext cx="7399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C000"/>
                </a:solidFill>
              </a:defRPr>
            </a:lvl1pPr>
          </a:lstStyle>
          <a:p>
            <a:r>
              <a:rPr lang="nl-BE" dirty="0"/>
              <a:t>Level</a:t>
            </a:r>
            <a:endParaRPr dirty="0"/>
          </a:p>
        </p:txBody>
      </p:sp>
      <p:sp>
        <p:nvSpPr>
          <p:cNvPr id="262" name="Shape 262"/>
          <p:cNvSpPr/>
          <p:nvPr/>
        </p:nvSpPr>
        <p:spPr>
          <a:xfrm>
            <a:off x="8877303" y="3303592"/>
            <a:ext cx="127476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rPr lang="nl-BE" dirty="0"/>
              <a:t>Room number</a:t>
            </a:r>
            <a:endParaRPr dirty="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9BCD177-6845-D2B7-420D-050014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177" y="1880828"/>
            <a:ext cx="727280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Main TOOLS</a:t>
            </a:r>
            <a:endParaRPr lang="fr-BE" altLang="fr-FR" sz="48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696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370390"/>
            <a:ext cx="7200800" cy="484701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MonULB</a:t>
            </a:r>
            <a:endParaRPr lang="fr-BE" altLang="fr-FR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Online portal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with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notifications and official communication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To </a:t>
            </a: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be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checked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daily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!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4000" dirty="0">
                <a:solidFill>
                  <a:srgbClr val="0000FF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monulb.be</a:t>
            </a:r>
            <a:endParaRPr lang="fr-BE" altLang="fr-FR" sz="4000" dirty="0">
              <a:solidFill>
                <a:srgbClr val="0000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4000" dirty="0">
              <a:solidFill>
                <a:srgbClr val="0000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Also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link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to all </a:t>
            </a: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other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sz="32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tools</a:t>
            </a: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/platforms</a:t>
            </a:r>
          </a:p>
        </p:txBody>
      </p:sp>
    </p:spTree>
    <p:extLst>
      <p:ext uri="{BB962C8B-B14F-4D97-AF65-F5344CB8AC3E}">
        <p14:creationId xmlns:p14="http://schemas.microsoft.com/office/powerpoint/2010/main" val="298745455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2204864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Course and exam </a:t>
            </a:r>
            <a:r>
              <a:rPr lang="fr-BE" altLang="fr-FR" sz="36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schedule</a:t>
            </a: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Online portal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HORAIRES ULB (Time Edit)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fr-BE" altLang="fr-FR" sz="3600" spc="-150" dirty="0">
                <a:solidFill>
                  <a:srgbClr val="0000FF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ulb.be/fr/horaires</a:t>
            </a:r>
            <a:endParaRPr lang="fr-BE" altLang="fr-FR" sz="3600" spc="-150" dirty="0">
              <a:solidFill>
                <a:srgbClr val="0000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497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2121063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Virtual </a:t>
            </a:r>
            <a:r>
              <a:rPr lang="fr-BE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University</a:t>
            </a:r>
            <a:endParaRPr lang="fr-BE" altLang="fr-FR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« UV »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Online portal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with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all course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material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for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each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course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sz="3600" u="sng" spc="-150" dirty="0">
                <a:solidFill>
                  <a:srgbClr val="0000FF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uv.ulb.ac.be/login/index.php</a:t>
            </a:r>
            <a:endParaRPr lang="fr-BE" altLang="fr-FR" sz="3600" dirty="0">
              <a:solidFill>
                <a:srgbClr val="0000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759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F59F286-286D-4077-B995-6FCE7E1D691A}"/>
              </a:ext>
            </a:extLst>
          </p:cNvPr>
          <p:cNvSpPr txBox="1">
            <a:spLocks/>
          </p:cNvSpPr>
          <p:nvPr/>
        </p:nvSpPr>
        <p:spPr>
          <a:xfrm>
            <a:off x="1759353" y="1412776"/>
            <a:ext cx="9363918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/>
            <a:r>
              <a:rPr lang="en-US" dirty="0">
                <a:latin typeface="Aptos" panose="020B0004020202020204" pitchFamily="34" charset="0"/>
              </a:rPr>
              <a:t>This presentation can be found on the web pages of the </a:t>
            </a:r>
            <a:r>
              <a:rPr lang="en-US" dirty="0" err="1">
                <a:latin typeface="Aptos" panose="020B0004020202020204" pitchFamily="34" charset="0"/>
              </a:rPr>
              <a:t>PhiSoc</a:t>
            </a:r>
            <a:r>
              <a:rPr lang="en-US" dirty="0">
                <a:latin typeface="Aptos" panose="020B0004020202020204" pitchFamily="34" charset="0"/>
              </a:rPr>
              <a:t> Faculty (</a:t>
            </a:r>
            <a:r>
              <a:rPr lang="en-US" dirty="0" err="1">
                <a:latin typeface="Aptos" panose="020B0004020202020204" pitchFamily="34" charset="0"/>
              </a:rPr>
              <a:t>PhiSoc</a:t>
            </a:r>
            <a:r>
              <a:rPr lang="en-US" dirty="0">
                <a:latin typeface="Aptos" panose="020B0004020202020204" pitchFamily="34" charset="0"/>
              </a:rPr>
              <a:t> – </a:t>
            </a:r>
            <a:r>
              <a:rPr lang="en-US" dirty="0" err="1">
                <a:latin typeface="Aptos" panose="020B0004020202020204" pitchFamily="34" charset="0"/>
              </a:rPr>
              <a:t>SciencePo</a:t>
            </a:r>
            <a:r>
              <a:rPr lang="en-US" dirty="0">
                <a:latin typeface="Aptos" panose="020B0004020202020204" pitchFamily="34" charset="0"/>
              </a:rPr>
              <a:t>)</a:t>
            </a:r>
            <a:endParaRPr lang="en-US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815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845" y="775504"/>
            <a:ext cx="8958805" cy="45977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IMPORTANT!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endParaRPr lang="fr-BE" altLang="fr-FR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You can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access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the course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schedule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and the UV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even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if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your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student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ID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is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not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yet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activated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,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until</a:t>
            </a: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 the end of </a:t>
            </a:r>
            <a:r>
              <a:rPr lang="fr-BE" altLang="fr-FR" sz="3600" dirty="0" err="1">
                <a:solidFill>
                  <a:srgbClr val="4D4D4D"/>
                </a:solidFill>
                <a:latin typeface="Aptos" panose="020B0004020202020204" pitchFamily="34" charset="0"/>
              </a:rPr>
              <a:t>September</a:t>
            </a:r>
            <a:endParaRPr lang="fr-BE" altLang="fr-FR" sz="2000" dirty="0">
              <a:solidFill>
                <a:srgbClr val="4D4D4D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830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0CB23E-2C53-43F5-A3DC-48B92432CCF9}"/>
              </a:ext>
            </a:extLst>
          </p:cNvPr>
          <p:cNvSpPr txBox="1"/>
          <p:nvPr/>
        </p:nvSpPr>
        <p:spPr>
          <a:xfrm>
            <a:off x="4730206" y="434159"/>
            <a:ext cx="29526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ULB email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A97E3BE-3A7D-45A1-B401-2ECFB3CA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117" y="2103252"/>
            <a:ext cx="7200800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Only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official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channel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of communication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To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be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checked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daily</a:t>
            </a: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Application </a:t>
            </a:r>
            <a:r>
              <a:rPr lang="fr-BE" alt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OUTLOOK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BE" altLang="fr-FR" sz="3600" dirty="0" err="1">
                <a:solidFill>
                  <a:schemeClr val="tx1"/>
                </a:solidFill>
                <a:latin typeface="Aptos" panose="020B0004020202020204" pitchFamily="34" charset="0"/>
              </a:rPr>
              <a:t>available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for smartphone.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44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006ED081-FA25-41FD-A2FC-ECB752DFF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534" y="375916"/>
            <a:ext cx="8260467" cy="125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 dirty="0">
                <a:solidFill>
                  <a:srgbClr val="0070C0"/>
                </a:solidFill>
                <a:latin typeface="Aptos" panose="020B0004020202020204" pitchFamily="34" charset="0"/>
              </a:rPr>
              <a:t>A few services </a:t>
            </a:r>
            <a:r>
              <a:rPr lang="fr-BE" altLang="fr-FR" sz="4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available</a:t>
            </a:r>
            <a:r>
              <a:rPr lang="fr-BE" altLang="fr-FR" sz="4400" b="1" dirty="0">
                <a:solidFill>
                  <a:srgbClr val="0070C0"/>
                </a:solidFill>
                <a:latin typeface="Aptos" panose="020B0004020202020204" pitchFamily="34" charset="0"/>
              </a:rPr>
              <a:t> at ULB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07C7A71C-9EAF-4C31-98C4-E924C237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4" y="1926961"/>
            <a:ext cx="7869237" cy="32893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8013" indent="-6080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 err="1">
                <a:solidFill>
                  <a:schemeClr val="tx1"/>
                </a:solidFill>
                <a:latin typeface="Aptos" panose="020B0004020202020204" pitchFamily="34" charset="0"/>
              </a:rPr>
              <a:t>Student</a:t>
            </a: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 social service- </a:t>
            </a:r>
            <a:r>
              <a:rPr lang="fr-BE" sz="2400" dirty="0">
                <a:solidFill>
                  <a:srgbClr val="008FC2"/>
                </a:solidFill>
                <a:latin typeface="Aptos" panose="020B0004020202020204" pitchFamily="34" charset="0"/>
                <a:hlinkClick r:id="rId3"/>
              </a:rPr>
              <a:t>sse@ulb.be</a:t>
            </a:r>
            <a:endParaRPr lang="fr-BE" sz="2400" dirty="0">
              <a:solidFill>
                <a:srgbClr val="008FC2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EBS / ESH - </a:t>
            </a:r>
            <a:r>
              <a:rPr lang="fr-BE" sz="2400" dirty="0">
                <a:latin typeface="Aptos" panose="020B0004020202020204" pitchFamily="34" charset="0"/>
                <a:hlinkClick r:id="rId4" tooltip="mailto:ebs.esh@ulb.be"/>
              </a:rPr>
              <a:t>ebs.esh@ulb.be</a:t>
            </a: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  <a:hlinkClick r:id="rId4" tooltip="mailto:ebs.esh@ulb.be"/>
              </a:rPr>
              <a:t>  </a:t>
            </a:r>
            <a:endParaRPr lang="fr-BE" altLang="fr-FR" sz="2400" spc="-15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Aimer à l’ULB - </a:t>
            </a:r>
            <a:r>
              <a:rPr lang="fr-BE" altLang="fr-FR" sz="2400" spc="-150" dirty="0">
                <a:solidFill>
                  <a:srgbClr val="38424E"/>
                </a:solidFill>
                <a:latin typeface="Aptos" panose="020B0004020202020204" pitchFamily="34" charset="0"/>
                <a:hlinkClick r:id="rId5"/>
              </a:rPr>
              <a:t>aimeralulb.be</a:t>
            </a:r>
            <a:endParaRPr lang="bg-BG" altLang="fr-FR" sz="2400" spc="-150" dirty="0">
              <a:solidFill>
                <a:srgbClr val="38424E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PSY Campus -</a:t>
            </a:r>
            <a:r>
              <a:rPr lang="bg-BG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fr-BE" sz="2400" dirty="0">
                <a:solidFill>
                  <a:srgbClr val="20489E"/>
                </a:solidFill>
                <a:latin typeface="Aptos" panose="020B0004020202020204" pitchFamily="34" charset="0"/>
                <a:hlinkClick r:id="rId6"/>
              </a:rPr>
              <a:t>psycampus@ssmulb.be </a:t>
            </a:r>
            <a:endParaRPr lang="fr-BE" sz="2400" dirty="0">
              <a:solidFill>
                <a:srgbClr val="20489E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ULB SANTE - </a:t>
            </a:r>
            <a:r>
              <a:rPr lang="fr-BE" sz="2400" u="sng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ulb.be/sante</a:t>
            </a:r>
            <a:endParaRPr lang="bg-BG" altLang="fr-FR" sz="2400" spc="-150" dirty="0">
              <a:solidFill>
                <a:srgbClr val="0000FF"/>
              </a:solidFill>
              <a:latin typeface="Aptos" panose="020B0004020202020204" pitchFamily="34" charset="0"/>
              <a:hlinkClick r:id="rId8"/>
            </a:endParaRPr>
          </a:p>
          <a:p>
            <a:pPr hangingPunct="1">
              <a:spcBef>
                <a:spcPts val="450"/>
              </a:spcBef>
              <a:buClr>
                <a:srgbClr val="4D4D4D"/>
              </a:buClr>
              <a:defRPr/>
            </a:pPr>
            <a:endParaRPr lang="fr-BE" altLang="fr-FR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2230483" y="498671"/>
            <a:ext cx="9263178" cy="7122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lang="nl-BE"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Your course program at 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12" name="Shape 212"/>
          <p:cNvSpPr/>
          <p:nvPr/>
        </p:nvSpPr>
        <p:spPr>
          <a:xfrm>
            <a:off x="1492162" y="1534987"/>
            <a:ext cx="9503787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>
                <a:latin typeface="Aptos" panose="020B0004020202020204" pitchFamily="34" charset="0"/>
              </a:rPr>
              <a:t>Structure (</a:t>
            </a:r>
            <a:r>
              <a:rPr lang="nl-BE" sz="2400" dirty="0">
                <a:latin typeface="Aptos" panose="020B0004020202020204" pitchFamily="34" charset="0"/>
              </a:rPr>
              <a:t>6</a:t>
            </a:r>
            <a:r>
              <a:rPr sz="2400" dirty="0">
                <a:latin typeface="Aptos" panose="020B0004020202020204" pitchFamily="34" charset="0"/>
              </a:rPr>
              <a:t>0 </a:t>
            </a:r>
            <a:r>
              <a:rPr sz="2400" dirty="0" err="1">
                <a:latin typeface="Aptos" panose="020B0004020202020204" pitchFamily="34" charset="0"/>
              </a:rPr>
              <a:t>cr</a:t>
            </a:r>
            <a:r>
              <a:rPr lang="nl-BE" sz="2400" dirty="0">
                <a:latin typeface="Aptos" panose="020B0004020202020204" pitchFamily="34" charset="0"/>
              </a:rPr>
              <a:t>e</a:t>
            </a:r>
            <a:r>
              <a:rPr sz="2400" dirty="0" err="1">
                <a:latin typeface="Aptos" panose="020B0004020202020204" pitchFamily="34" charset="0"/>
              </a:rPr>
              <a:t>dits</a:t>
            </a:r>
            <a:r>
              <a:rPr sz="2400" dirty="0">
                <a:latin typeface="Aptos" panose="020B0004020202020204" pitchFamily="34" charset="0"/>
              </a:rPr>
              <a:t>)</a:t>
            </a:r>
            <a:endParaRPr sz="2400" dirty="0">
              <a:solidFill>
                <a:srgbClr val="FFFFFF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30 credits linked to FD (seminar + FD)</a:t>
            </a: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10 credits compulsory courses</a:t>
            </a: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  <a:sym typeface="Arial"/>
              </a:rPr>
              <a:t>20 credits of optional courses (IR OR Politics &amp; government)</a:t>
            </a:r>
            <a:endParaRPr lang="en-BE" sz="2400" dirty="0">
              <a:latin typeface="Aptos" panose="020B0004020202020204" pitchFamily="34" charset="0"/>
              <a:sym typeface="Arial"/>
            </a:endParaRPr>
          </a:p>
          <a:p>
            <a:pPr marL="342891" indent="-342891">
              <a:buSzPct val="100000"/>
              <a:buChar char="-"/>
              <a:defRPr sz="2400"/>
            </a:pPr>
            <a:endParaRPr sz="2400" dirty="0">
              <a:latin typeface="Aptos" panose="020B0004020202020204" pitchFamily="34" charset="0"/>
              <a:sym typeface="Arial"/>
            </a:endParaRPr>
          </a:p>
          <a:p>
            <a:pPr lvl="1" indent="1028674">
              <a:defRPr sz="2400"/>
            </a:pPr>
            <a:endParaRPr sz="2400" dirty="0">
              <a:solidFill>
                <a:srgbClr val="FFFFFF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>
                <a:latin typeface="Aptos" panose="020B0004020202020204" pitchFamily="34" charset="0"/>
              </a:rPr>
              <a:t>Catalogue: </a:t>
            </a:r>
            <a:r>
              <a:rPr lang="en-US" sz="2400" dirty="0">
                <a:latin typeface="Aptos" panose="020B0004020202020204" pitchFamily="34" charset="0"/>
                <a:hlinkClick r:id="rId2"/>
              </a:rPr>
              <a:t>https://www.ulb.be/fr/programme/poli4-j#programme</a:t>
            </a:r>
            <a:endParaRPr lang="en-US" sz="2400" dirty="0">
              <a:latin typeface="Aptos" panose="020B0004020202020204" pitchFamily="34" charset="0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endParaRPr lang="en-US" sz="2400" dirty="0">
              <a:latin typeface="Aptos" panose="020B0004020202020204" pitchFamily="34" charset="0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lang="en-US" sz="2400" dirty="0">
                <a:latin typeface="Aptos" panose="020B0004020202020204" pitchFamily="34" charset="0"/>
                <a:sym typeface="Arial"/>
              </a:rPr>
              <a:t>Check the schedules and the UV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2990023" y="218146"/>
            <a:ext cx="6211955" cy="7907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64A91F0-69EF-267A-0830-9759C7BC8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2" y="1235643"/>
            <a:ext cx="11094715" cy="25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3673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2990023" y="202777"/>
            <a:ext cx="6211955" cy="7907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76E9F88-1050-262C-D813-2B28E25D6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9" y="1196823"/>
            <a:ext cx="11121672" cy="36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914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2990023" y="1"/>
            <a:ext cx="6211955" cy="7907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92424B5-EFC2-479C-234A-6E4F28A6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5" y="1024555"/>
            <a:ext cx="11234553" cy="475121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>
            <a:off x="2429486" y="1623155"/>
            <a:ext cx="3797693" cy="3608602"/>
          </a:xfrm>
          <a:custGeom>
            <a:avLst/>
            <a:gdLst/>
            <a:ahLst/>
            <a:cxnLst/>
            <a:rect l="l" t="t" r="r" b="b"/>
            <a:pathLst>
              <a:path w="2121496" h="2121496">
                <a:moveTo>
                  <a:pt x="0" y="0"/>
                </a:moveTo>
                <a:lnTo>
                  <a:pt x="2121497" y="0"/>
                </a:lnTo>
                <a:lnTo>
                  <a:pt x="2121497" y="2121496"/>
                </a:lnTo>
                <a:lnTo>
                  <a:pt x="0" y="2121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E3852-9819-41A5-BEF3-8A5319D930B7}"/>
              </a:ext>
            </a:extLst>
          </p:cNvPr>
          <p:cNvSpPr txBox="1"/>
          <p:nvPr/>
        </p:nvSpPr>
        <p:spPr>
          <a:xfrm>
            <a:off x="2429487" y="379927"/>
            <a:ext cx="675601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I</a:t>
            </a:r>
            <a:r>
              <a:rPr lang="en-BE"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nternational Welcome Desk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2470151" y="57151"/>
            <a:ext cx="7283451" cy="11430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lang="nl-BE"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How to contact a professor? </a:t>
            </a:r>
            <a:endParaRPr sz="40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2470154" y="946145"/>
            <a:ext cx="7866065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44" indent="-285744">
              <a:buSzPct val="100000"/>
              <a:buFont typeface="Arial"/>
              <a:buChar char="•"/>
              <a:defRPr sz="2000">
                <a:solidFill>
                  <a:srgbClr val="444444"/>
                </a:solidFill>
              </a:defRPr>
            </a:pPr>
            <a:r>
              <a:rPr lang="nl-BE" sz="2000" dirty="0">
                <a:latin typeface="Aptos" panose="020B0004020202020204" pitchFamily="34" charset="0"/>
              </a:rPr>
              <a:t>Create a ULB email</a:t>
            </a:r>
            <a:endParaRPr sz="2000" dirty="0">
              <a:latin typeface="Aptos" panose="020B0004020202020204" pitchFamily="34" charset="0"/>
            </a:endParaRPr>
          </a:p>
          <a:p>
            <a:pPr marL="285744" indent="-285744">
              <a:buSzPct val="100000"/>
              <a:buChar char="-"/>
              <a:defRPr sz="2000">
                <a:solidFill>
                  <a:srgbClr val="444444"/>
                </a:solidFill>
              </a:defRPr>
            </a:pPr>
            <a:r>
              <a:rPr lang="nl-BE" sz="2000" dirty="0">
                <a:latin typeface="Aptos" panose="020B0004020202020204" pitchFamily="34" charset="0"/>
              </a:rPr>
              <a:t>Essential to get ULB official information</a:t>
            </a:r>
            <a:endParaRPr sz="2000" dirty="0">
              <a:latin typeface="Aptos" panose="020B0004020202020204" pitchFamily="34" charset="0"/>
            </a:endParaRPr>
          </a:p>
          <a:p>
            <a:pPr marL="285744" indent="-285744">
              <a:buSzPct val="100000"/>
              <a:buChar char="-"/>
              <a:defRPr sz="2000">
                <a:solidFill>
                  <a:srgbClr val="444444"/>
                </a:solidFill>
              </a:defRPr>
            </a:pPr>
            <a:r>
              <a:rPr lang="nl-BE" sz="2000" dirty="0">
                <a:latin typeface="Aptos" panose="020B0004020202020204" pitchFamily="34" charset="0"/>
              </a:rPr>
              <a:t>Essential for professor to identify you</a:t>
            </a:r>
          </a:p>
          <a:p>
            <a:pPr marL="285744" indent="-285744">
              <a:buSzPct val="100000"/>
              <a:buFont typeface="Arial"/>
              <a:buChar char="•"/>
              <a:defRPr sz="2000">
                <a:solidFill>
                  <a:srgbClr val="444444"/>
                </a:solidFill>
              </a:defRPr>
            </a:pPr>
            <a:r>
              <a:rPr lang="nl-BE" sz="2000" dirty="0">
                <a:solidFill>
                  <a:srgbClr val="444444"/>
                </a:solidFill>
                <a:latin typeface="Aptos" panose="020B0004020202020204" pitchFamily="34" charset="0"/>
              </a:rPr>
              <a:t>Check the contact list</a:t>
            </a:r>
            <a:endParaRPr sz="2000" dirty="0">
              <a:solidFill>
                <a:srgbClr val="444444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A80CD474-7380-0A45-8565-BE0AD3AEC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3" y="2444435"/>
            <a:ext cx="6982851" cy="3757763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CC682673-029A-1847-A339-D57FB9AB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01" y="6081920"/>
            <a:ext cx="5112492" cy="6951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93C9FA-F96F-2549-9187-7326EEAB7BD2}"/>
              </a:ext>
            </a:extLst>
          </p:cNvPr>
          <p:cNvCxnSpPr/>
          <p:nvPr/>
        </p:nvCxnSpPr>
        <p:spPr>
          <a:xfrm flipH="1">
            <a:off x="5134102" y="2683827"/>
            <a:ext cx="3562597" cy="369322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17.jpeg"/>
          <p:cNvPicPr>
            <a:picLocks noChangeAspect="1"/>
          </p:cNvPicPr>
          <p:nvPr/>
        </p:nvPicPr>
        <p:blipFill>
          <a:blip r:embed="rId2"/>
          <a:srcRect b="7172"/>
          <a:stretch>
            <a:fillRect/>
          </a:stretch>
        </p:blipFill>
        <p:spPr>
          <a:xfrm>
            <a:off x="1234547" y="23813"/>
            <a:ext cx="5316539" cy="683418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7699969" y="1470483"/>
            <a:ext cx="3874715" cy="3917034"/>
          </a:xfrm>
          <a:prstGeom prst="rect">
            <a:avLst/>
          </a:prstGeom>
          <a:ln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dirty="0">
                <a:latin typeface="Aptos" panose="020B0004020202020204" pitchFamily="34" charset="0"/>
              </a:rPr>
              <a:t>Mention the course</a:t>
            </a:r>
            <a:endParaRPr sz="2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BE" sz="2400" dirty="0">
                <a:latin typeface="Aptos" panose="020B0004020202020204" pitchFamily="34" charset="0"/>
              </a:rPr>
              <a:t>Check that the answer to your question is not in the course outline</a:t>
            </a:r>
            <a:endParaRPr sz="2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l-BE" sz="2400" dirty="0">
                <a:latin typeface="Aptos" panose="020B0004020202020204" pitchFamily="34" charset="0"/>
              </a:rPr>
              <a:t>Evaluate the urgency (can it wait until next class/office hours?)</a:t>
            </a:r>
            <a:endParaRPr sz="2400" dirty="0">
              <a:latin typeface="Aptos" panose="020B0004020202020204" pitchFamily="34" charset="0"/>
            </a:endParaRPr>
          </a:p>
        </p:txBody>
      </p:sp>
      <p:sp>
        <p:nvSpPr>
          <p:cNvPr id="254" name="Shape 254"/>
          <p:cNvSpPr/>
          <p:nvPr/>
        </p:nvSpPr>
        <p:spPr>
          <a:xfrm flipH="1">
            <a:off x="5934076" y="3767453"/>
            <a:ext cx="1608139" cy="822327"/>
          </a:xfrm>
          <a:prstGeom prst="line">
            <a:avLst/>
          </a:prstGeom>
          <a:ln w="7620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F59F286-286D-4077-B995-6FCE7E1D691A}"/>
              </a:ext>
            </a:extLst>
          </p:cNvPr>
          <p:cNvSpPr txBox="1">
            <a:spLocks/>
          </p:cNvSpPr>
          <p:nvPr/>
        </p:nvSpPr>
        <p:spPr>
          <a:xfrm>
            <a:off x="2567609" y="1412776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/>
            <a:r>
              <a:rPr lang="en-US" dirty="0">
                <a:latin typeface="Aptos" panose="020B0004020202020204" pitchFamily="34" charset="0"/>
              </a:rPr>
              <a:t>Classes start on </a:t>
            </a:r>
            <a:r>
              <a:rPr lang="en-US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16 September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604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F0E418-2B4A-C34D-BC54-32BED081E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56" y="4048934"/>
            <a:ext cx="7641263" cy="228797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C84C7265-01EF-DA43-A284-310831F4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66" y="0"/>
            <a:ext cx="7283451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15">
              <a:defRPr sz="3008">
                <a:solidFill>
                  <a:srgbClr val="1F497D"/>
                </a:solidFill>
              </a:defRPr>
            </a:pPr>
            <a:r>
              <a:rPr lang="nl-BE"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Language support</a:t>
            </a:r>
            <a:endParaRPr sz="40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531E635-7B07-B64D-8181-855897287A90}"/>
              </a:ext>
            </a:extLst>
          </p:cNvPr>
          <p:cNvSpPr txBox="1">
            <a:spLocks/>
          </p:cNvSpPr>
          <p:nvPr/>
        </p:nvSpPr>
        <p:spPr>
          <a:xfrm>
            <a:off x="1851949" y="1007311"/>
            <a:ext cx="8590451" cy="273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25000" lnSpcReduction="20000"/>
          </a:bodyPr>
          <a:lstStyle>
            <a:lvl1pPr marL="342891" marR="0" indent="-34289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51" marR="0" indent="-326563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170" marR="0" indent="-304792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17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05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694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882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070" marR="0" indent="-365750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258" marR="0" indent="-365750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defRPr/>
            </a:pPr>
            <a:endParaRPr lang="fr-BE" sz="2400" b="1" dirty="0">
              <a:latin typeface="MetaPro-Norm" panose="020B0504030101020102" pitchFamily="34" charset="0"/>
            </a:endParaRP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fr-FR" sz="8400" dirty="0">
                <a:latin typeface="Aptos" panose="020B0004020202020204" pitchFamily="34" charset="0"/>
              </a:rPr>
              <a:t>4 </a:t>
            </a:r>
            <a:r>
              <a:rPr lang="fr-FR" sz="8400" dirty="0" err="1">
                <a:latin typeface="Aptos" panose="020B0004020202020204" pitchFamily="34" charset="0"/>
              </a:rPr>
              <a:t>possibilities</a:t>
            </a:r>
            <a:r>
              <a:rPr lang="fr-FR" sz="8400" dirty="0">
                <a:latin typeface="Aptos" panose="020B0004020202020204" pitchFamily="34" charset="0"/>
              </a:rPr>
              <a:t>:</a:t>
            </a: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fr-FR" sz="8400" dirty="0">
              <a:latin typeface="Aptos" panose="020B0004020202020204" pitchFamily="34" charset="0"/>
            </a:endParaRPr>
          </a:p>
          <a:p>
            <a:pPr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fr-FR" sz="8400" b="1" dirty="0">
                <a:latin typeface="Aptos" panose="020B0004020202020204" pitchFamily="34" charset="0"/>
              </a:rPr>
              <a:t>F9 : </a:t>
            </a:r>
            <a:r>
              <a:rPr lang="fr-FR" sz="8400" dirty="0">
                <a:latin typeface="Aptos" panose="020B0004020202020204" pitchFamily="34" charset="0"/>
                <a:hlinkClick r:id="rId3"/>
              </a:rPr>
              <a:t>www.f9languages.eu</a:t>
            </a:r>
            <a:r>
              <a:rPr lang="fr-FR" sz="8400" dirty="0">
                <a:latin typeface="Aptos" panose="020B0004020202020204" pitchFamily="34" charset="0"/>
              </a:rPr>
              <a:t> + Facebook</a:t>
            </a:r>
            <a:endParaRPr lang="fr-FR" sz="8400" b="1" dirty="0">
              <a:latin typeface="Aptos" panose="020B0004020202020204" pitchFamily="34" charset="0"/>
            </a:endParaRPr>
          </a:p>
          <a:p>
            <a:pPr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fr-FR" sz="8400" b="1" dirty="0">
                <a:latin typeface="Aptos" panose="020B0004020202020204" pitchFamily="34" charset="0"/>
              </a:rPr>
              <a:t>Conversation tables : </a:t>
            </a:r>
            <a:r>
              <a:rPr lang="fr-FR" sz="8400" dirty="0">
                <a:latin typeface="Aptos" panose="020B0004020202020204" pitchFamily="34" charset="0"/>
                <a:hlinkClick r:id="rId4"/>
              </a:rPr>
              <a:t>https://langues.ulb.be</a:t>
            </a:r>
            <a:endParaRPr lang="fr-FR" sz="8400" b="1" dirty="0">
              <a:latin typeface="Aptos" panose="020B0004020202020204" pitchFamily="34" charset="0"/>
            </a:endParaRPr>
          </a:p>
          <a:p>
            <a:pPr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fr-FR" sz="8400" b="1" dirty="0" err="1">
                <a:latin typeface="Aptos" panose="020B0004020202020204" pitchFamily="34" charset="0"/>
              </a:rPr>
              <a:t>Language</a:t>
            </a:r>
            <a:r>
              <a:rPr lang="fr-FR" sz="8400" b="1" dirty="0">
                <a:latin typeface="Aptos" panose="020B0004020202020204" pitchFamily="34" charset="0"/>
              </a:rPr>
              <a:t> duos: </a:t>
            </a:r>
            <a:r>
              <a:rPr lang="fr-FR" sz="8400" dirty="0">
                <a:latin typeface="Aptos" panose="020B0004020202020204" pitchFamily="34" charset="0"/>
                <a:hlinkClick r:id="rId5"/>
              </a:rPr>
              <a:t>http://tandems.ulb.ac.be</a:t>
            </a:r>
            <a:endParaRPr lang="fr-FR" sz="8400" dirty="0">
              <a:latin typeface="Aptos" panose="020B0004020202020204" pitchFamily="34" charset="0"/>
            </a:endParaRPr>
          </a:p>
          <a:p>
            <a:pPr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8800" b="1" dirty="0">
                <a:latin typeface="Aptos" panose="020B0004020202020204" pitchFamily="34" charset="0"/>
              </a:rPr>
              <a:t>MOOC ULB </a:t>
            </a:r>
            <a:r>
              <a:rPr lang="en-US" sz="8800" dirty="0">
                <a:latin typeface="Aptos" panose="020B0004020202020204" pitchFamily="34" charset="0"/>
              </a:rPr>
              <a:t>‘Spice up your English’: </a:t>
            </a:r>
            <a:r>
              <a:rPr lang="en-US" sz="8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ptos" panose="020B0004020202020204" pitchFamily="34" charset="0"/>
                <a:hlinkClick r:id="rId6"/>
              </a:rPr>
              <a:t>http://podcast.ulb.ac.be/site/moocs-SpiceUp.html</a:t>
            </a:r>
          </a:p>
          <a:p>
            <a:pPr hangingPunct="1">
              <a:lnSpc>
                <a:spcPct val="120000"/>
              </a:lnSpc>
              <a:spcBef>
                <a:spcPts val="0"/>
              </a:spcBef>
              <a:defRPr/>
            </a:pPr>
            <a:endParaRPr lang="fr-FR" sz="8400" dirty="0">
              <a:latin typeface="Aptos" panose="020B0004020202020204" pitchFamily="34" charset="0"/>
            </a:endParaRP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br>
              <a:rPr lang="fr-FR" sz="8400" dirty="0">
                <a:latin typeface="Aptos" panose="020B0004020202020204" pitchFamily="34" charset="0"/>
              </a:rPr>
            </a:br>
            <a:endParaRPr lang="fr-FR" sz="8400" dirty="0">
              <a:latin typeface="Aptos" panose="020B0004020202020204" pitchFamily="34" charset="0"/>
            </a:endParaRP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defRPr/>
            </a:pPr>
            <a:endParaRPr lang="fr-FR" sz="8400" dirty="0">
              <a:latin typeface="MetaPro-Norm" panose="020B0504030101020102" pitchFamily="34" charset="0"/>
            </a:endParaRPr>
          </a:p>
          <a:p>
            <a:pPr marL="0" indent="0" algn="ctr" hangingPunct="1">
              <a:buNone/>
              <a:defRPr/>
            </a:pPr>
            <a:endParaRPr lang="fr-BE" sz="2200" dirty="0"/>
          </a:p>
          <a:p>
            <a:pPr marL="0" indent="0" hangingPunct="1">
              <a:defRPr/>
            </a:pPr>
            <a:endParaRPr lang="fr-BE" sz="1900" dirty="0"/>
          </a:p>
          <a:p>
            <a:pPr marL="0" indent="0" hangingPunct="1">
              <a:defRPr/>
            </a:pPr>
            <a:r>
              <a:rPr lang="fr-BE" sz="2600" b="1" dirty="0"/>
              <a:t>          </a:t>
            </a:r>
            <a:endParaRPr lang="fr-BE" sz="3600" b="1" dirty="0">
              <a:solidFill>
                <a:srgbClr val="008FC2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0542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2441259" y="190330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BEPSS</a:t>
            </a:r>
          </a:p>
          <a:p>
            <a:r>
              <a:rPr lang="fr-BE" sz="2400" b="1" dirty="0">
                <a:solidFill>
                  <a:srgbClr val="0070C0"/>
                </a:solidFill>
                <a:latin typeface="Aptos" panose="020B0004020202020204" pitchFamily="34" charset="0"/>
              </a:rPr>
              <a:t>Bureau étudiant de la Faculté de Philosophie et Sciences sociales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61F1D8-42D0-49D1-9E2E-0D217221A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37" y="129982"/>
            <a:ext cx="1628800" cy="1628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1703512" y="2037575"/>
            <a:ext cx="648072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</a:rPr>
              <a:t>Chloé PIERLET, </a:t>
            </a:r>
            <a:r>
              <a:rPr lang="fr-BE" sz="2400" b="1" dirty="0" err="1">
                <a:solidFill>
                  <a:schemeClr val="tx1"/>
                </a:solidFill>
                <a:latin typeface="Aptos" panose="020B0004020202020204" pitchFamily="34" charset="0"/>
              </a:rPr>
              <a:t>President</a:t>
            </a:r>
            <a:endParaRPr lang="fr-BE" sz="2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BE" sz="2400" b="1" dirty="0" err="1">
                <a:solidFill>
                  <a:schemeClr val="tx1"/>
                </a:solidFill>
                <a:latin typeface="Aptos" panose="020B0004020202020204" pitchFamily="34" charset="0"/>
              </a:rPr>
              <a:t>Keo</a:t>
            </a:r>
            <a: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</a:rPr>
              <a:t> SENNEKAMP, </a:t>
            </a:r>
            <a:r>
              <a:rPr lang="fr-BE" sz="2400" b="1" dirty="0" err="1">
                <a:solidFill>
                  <a:schemeClr val="tx1"/>
                </a:solidFill>
                <a:latin typeface="Aptos" panose="020B0004020202020204" pitchFamily="34" charset="0"/>
              </a:rPr>
              <a:t>vice-President</a:t>
            </a:r>
            <a:b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fr-BE" sz="2400" b="1" dirty="0">
                <a:solidFill>
                  <a:srgbClr val="0000FF"/>
                </a:solidFill>
                <a:latin typeface="Aptos" panose="020B0004020202020204" pitchFamily="34" charset="0"/>
              </a:rPr>
              <a:t>Office H1.145</a:t>
            </a:r>
          </a:p>
          <a:p>
            <a: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  <a:hlinkClick r:id="rId3"/>
              </a:rPr>
              <a:t>bepss.ulb@gmail.com</a:t>
            </a:r>
            <a:endParaRPr lang="fr-BE" sz="2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BE" sz="2800" b="1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Instagram : </a:t>
            </a:r>
            <a:r>
              <a:rPr lang="fr-BE" sz="2800" b="1" dirty="0" err="1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bepss.ulb</a:t>
            </a:r>
            <a:endParaRPr lang="fr-BE" sz="36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BE" sz="2400" b="1" dirty="0">
                <a:solidFill>
                  <a:srgbClr val="0000FF"/>
                </a:solidFill>
                <a:latin typeface="Aptos" panose="020B0004020202020204" pitchFamily="34" charset="0"/>
              </a:rPr>
              <a:t>Facebook : https://</a:t>
            </a:r>
            <a:r>
              <a:rPr lang="fr-BE" sz="2400" b="1" dirty="0" err="1">
                <a:solidFill>
                  <a:srgbClr val="0000FF"/>
                </a:solidFill>
                <a:latin typeface="Aptos" panose="020B0004020202020204" pitchFamily="34" charset="0"/>
              </a:rPr>
              <a:t>www.facebook.com</a:t>
            </a:r>
            <a:r>
              <a:rPr lang="fr-BE" sz="2400" b="1" dirty="0">
                <a:solidFill>
                  <a:srgbClr val="0000FF"/>
                </a:solidFill>
                <a:latin typeface="Aptos" panose="020B0004020202020204" pitchFamily="34" charset="0"/>
              </a:rPr>
              <a:t>/</a:t>
            </a:r>
            <a:r>
              <a:rPr lang="fr-BE" sz="2400" b="1" dirty="0" err="1">
                <a:solidFill>
                  <a:srgbClr val="0000FF"/>
                </a:solidFill>
                <a:latin typeface="Aptos" panose="020B0004020202020204" pitchFamily="34" charset="0"/>
              </a:rPr>
              <a:t>bepss.ulb</a:t>
            </a:r>
            <a:endParaRPr lang="fr-BE" sz="2400" b="1" dirty="0">
              <a:solidFill>
                <a:srgbClr val="0000FF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098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tif, point, pixel&#10;&#10;Description générée automatiquement">
            <a:extLst>
              <a:ext uri="{FF2B5EF4-FFF2-40B4-BE49-F238E27FC236}">
                <a16:creationId xmlns:a16="http://schemas.microsoft.com/office/drawing/2014/main" id="{38A45DDD-E93A-87B5-FCCC-02D6D6EE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98" y="4509121"/>
            <a:ext cx="1608460" cy="15980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BD85B9-3630-B38E-1F0F-F859F9B2759C}"/>
              </a:ext>
            </a:extLst>
          </p:cNvPr>
          <p:cNvSpPr txBox="1"/>
          <p:nvPr/>
        </p:nvSpPr>
        <p:spPr>
          <a:xfrm>
            <a:off x="7788188" y="346962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80808"/>
                </a:solidFill>
              </a:rPr>
              <a:t>Registration for </a:t>
            </a:r>
            <a:r>
              <a:rPr lang="fr-FR" dirty="0" err="1">
                <a:solidFill>
                  <a:srgbClr val="080808"/>
                </a:solidFill>
              </a:rPr>
              <a:t>buddy</a:t>
            </a:r>
            <a:r>
              <a:rPr lang="fr-FR" dirty="0">
                <a:solidFill>
                  <a:srgbClr val="080808"/>
                </a:solidFill>
              </a:rPr>
              <a:t> system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D55415-004A-607B-66FA-963347FC7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33" y="197713"/>
            <a:ext cx="4556040" cy="6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588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5415DA-0393-A8F7-7D50-D042C05C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98" y="188640"/>
            <a:ext cx="4584543" cy="6484502"/>
          </a:xfrm>
          <a:prstGeom prst="rect">
            <a:avLst/>
          </a:prstGeom>
        </p:spPr>
      </p:pic>
      <p:pic>
        <p:nvPicPr>
          <p:cNvPr id="9" name="Image 8" descr="Une image contenant motif, pixel, point&#10;&#10;Description générée automatiquement">
            <a:extLst>
              <a:ext uri="{FF2B5EF4-FFF2-40B4-BE49-F238E27FC236}">
                <a16:creationId xmlns:a16="http://schemas.microsoft.com/office/drawing/2014/main" id="{12330329-BFED-8097-834E-BCA5A6B0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5161136"/>
            <a:ext cx="1551112" cy="15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519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2745904" y="355441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CPS</a:t>
            </a:r>
          </a:p>
          <a:p>
            <a:r>
              <a:rPr lang="fr-BE" sz="2400" b="1" dirty="0">
                <a:solidFill>
                  <a:srgbClr val="0070C0"/>
                </a:solidFill>
                <a:latin typeface="Aptos" panose="020B0004020202020204" pitchFamily="34" charset="0"/>
              </a:rPr>
              <a:t>Cercle des étudiants en Philosophie et Sciences sociales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1706371" y="2432147"/>
            <a:ext cx="6480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Laura CAZIER, </a:t>
            </a:r>
            <a:r>
              <a:rPr lang="fr-BE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President</a:t>
            </a:r>
            <a:endParaRPr lang="fr-BE" sz="24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Stéphanie KRÖGER, </a:t>
            </a:r>
            <a:r>
              <a:rPr lang="fr-BE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vice-President</a:t>
            </a:r>
            <a:b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fr-BE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Instagram : </a:t>
            </a:r>
            <a:r>
              <a:rPr lang="fr-BE" sz="2400" dirty="0" err="1"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insta_cps</a:t>
            </a: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 </a:t>
            </a:r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Facebook : </a:t>
            </a: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Cercle des Etudiants en Philosophie et Sciences Sociales - CPS </a:t>
            </a:r>
            <a:endParaRPr lang="fr-BE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</a:rPr>
              <a:t>Email : </a:t>
            </a:r>
            <a:r>
              <a:rPr lang="fr-BE" sz="2400" u="sng" dirty="0"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cpsulb@gmail.com</a:t>
            </a:r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A3F8C3-6912-445A-8DD3-9BE61C617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04" y="44625"/>
            <a:ext cx="219088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92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age, palmier, affiche&#10;&#10;Description générée automatiquement">
            <a:extLst>
              <a:ext uri="{FF2B5EF4-FFF2-40B4-BE49-F238E27FC236}">
                <a16:creationId xmlns:a16="http://schemas.microsoft.com/office/drawing/2014/main" id="{CCB37220-981E-F2A8-BFE4-D55DEAB25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88640"/>
            <a:ext cx="4359062" cy="6165304"/>
          </a:xfrm>
          <a:prstGeom prst="rect">
            <a:avLst/>
          </a:prstGeom>
        </p:spPr>
      </p:pic>
      <p:pic>
        <p:nvPicPr>
          <p:cNvPr id="5" name="Image 4" descr="Une image contenant texte, triangle, Graphique, Police&#10;&#10;Description générée automatiquement">
            <a:extLst>
              <a:ext uri="{FF2B5EF4-FFF2-40B4-BE49-F238E27FC236}">
                <a16:creationId xmlns:a16="http://schemas.microsoft.com/office/drawing/2014/main" id="{E0AF6AAB-2335-76E4-CBEE-5723BA88B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9" y="188640"/>
            <a:ext cx="2028735" cy="17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44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707776" y="494682"/>
            <a:ext cx="7955644" cy="5798541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Elections of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student</a:t>
            </a: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representatives</a:t>
            </a: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</a:p>
          <a:p>
            <a:endParaRPr lang="fr-BE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2000" b="1" dirty="0">
                <a:latin typeface="Aptos" panose="020B0004020202020204" pitchFamily="34" charset="0"/>
              </a:rPr>
              <a:t>in </a:t>
            </a:r>
            <a:r>
              <a:rPr lang="fr-BE" sz="2000" b="1" dirty="0" err="1">
                <a:latin typeface="Aptos" panose="020B0004020202020204" pitchFamily="34" charset="0"/>
              </a:rPr>
              <a:t>December</a:t>
            </a:r>
            <a:r>
              <a:rPr lang="fr-BE" sz="2000" b="1" dirty="0">
                <a:latin typeface="Aptos" panose="020B0004020202020204" pitchFamily="34" charset="0"/>
              </a:rPr>
              <a:t> 2024 </a:t>
            </a:r>
            <a:r>
              <a:rPr lang="fr-BE" sz="2000" dirty="0">
                <a:latin typeface="Aptos" panose="020B0004020202020204" pitchFamily="34" charset="0"/>
              </a:rPr>
              <a:t>via the app </a:t>
            </a:r>
            <a:r>
              <a:rPr lang="fr-BE" sz="2000" dirty="0" err="1">
                <a:latin typeface="Aptos" panose="020B0004020202020204" pitchFamily="34" charset="0"/>
              </a:rPr>
              <a:t>Belenios</a:t>
            </a:r>
            <a:endParaRPr lang="fr-BE" sz="4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fr-BE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3200" b="1" dirty="0" err="1">
                <a:latin typeface="Aptos" panose="020B0004020202020204" pitchFamily="34" charset="0"/>
              </a:rPr>
              <a:t>Your</a:t>
            </a:r>
            <a:r>
              <a:rPr lang="fr-BE" sz="3200" b="1" dirty="0">
                <a:latin typeface="Aptos" panose="020B0004020202020204" pitchFamily="34" charset="0"/>
              </a:rPr>
              <a:t> participation </a:t>
            </a:r>
            <a:r>
              <a:rPr lang="fr-BE" sz="3200" b="1" dirty="0" err="1">
                <a:latin typeface="Aptos" panose="020B0004020202020204" pitchFamily="34" charset="0"/>
              </a:rPr>
              <a:t>is</a:t>
            </a:r>
            <a:r>
              <a:rPr lang="fr-BE" sz="3200" b="1" dirty="0">
                <a:latin typeface="Aptos" panose="020B0004020202020204" pitchFamily="34" charset="0"/>
              </a:rPr>
              <a:t> important !</a:t>
            </a:r>
            <a:endParaRPr lang="fr-BE" sz="6600" b="1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1800" u="sng" dirty="0">
                <a:solidFill>
                  <a:srgbClr val="6888C9"/>
                </a:solidFill>
                <a:latin typeface="Aptos" panose="020B0004020202020204" pitchFamily="34" charset="0"/>
                <a:hlinkClick r:id="rId2"/>
              </a:rPr>
              <a:t>election.phisoc@ulb.be</a:t>
            </a:r>
            <a:endParaRPr lang="fr-BE" sz="1800" u="sng" dirty="0">
              <a:solidFill>
                <a:srgbClr val="6888C9"/>
              </a:solidFill>
              <a:latin typeface="Aptos" panose="020B00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FR" sz="2800" b="1" kern="1200" dirty="0">
                <a:solidFill>
                  <a:schemeClr val="tx1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+ </a:t>
            </a:r>
            <a:r>
              <a:rPr lang="fr-BE" sz="2800" b="1" kern="1200" dirty="0">
                <a:solidFill>
                  <a:schemeClr val="tx1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infos / email MON ULB</a:t>
            </a:r>
            <a:endParaRPr lang="en-US" sz="2800" b="1" kern="1200" dirty="0">
              <a:solidFill>
                <a:schemeClr val="tx1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  <a:p>
            <a:pPr eaLnBrk="1" hangingPunct="1"/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4633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CE0C76-BD01-DA8B-41C2-61668AABECB5}"/>
              </a:ext>
            </a:extLst>
          </p:cNvPr>
          <p:cNvSpPr txBox="1">
            <a:spLocks noChangeArrowheads="1"/>
          </p:cNvSpPr>
          <p:nvPr/>
        </p:nvSpPr>
        <p:spPr>
          <a:xfrm>
            <a:off x="2710544" y="336281"/>
            <a:ext cx="7416800" cy="148767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FR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Who</a:t>
            </a:r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are </a:t>
            </a:r>
            <a:r>
              <a:rPr lang="fr-FR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your</a:t>
            </a:r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FR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student</a:t>
            </a:r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FR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representatives</a:t>
            </a:r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FR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this</a:t>
            </a:r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FR" alt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year</a:t>
            </a:r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? </a:t>
            </a:r>
          </a:p>
          <a:p>
            <a:pPr eaLnBrk="1" hangingPunct="1"/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Image 4" descr="Une image contenant motif, carré, Rectangle, conception&#10;&#10;Description générée automatiquement">
            <a:extLst>
              <a:ext uri="{FF2B5EF4-FFF2-40B4-BE49-F238E27FC236}">
                <a16:creationId xmlns:a16="http://schemas.microsoft.com/office/drawing/2014/main" id="{6C1DA4D3-974A-9D22-8E9B-A73D1F83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4" y="2829178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9166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extérieur, capture d’écran, bleu&#10;&#10;Description générée automatiquement">
            <a:extLst>
              <a:ext uri="{FF2B5EF4-FFF2-40B4-BE49-F238E27FC236}">
                <a16:creationId xmlns:a16="http://schemas.microsoft.com/office/drawing/2014/main" id="{0A5204A6-B12C-C17D-E267-4F3EC14C0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2890" y="0"/>
            <a:ext cx="3959110" cy="5579076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8DA048-0144-A5CC-1111-C5D9D800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46" y="166381"/>
            <a:ext cx="6468035" cy="958428"/>
          </a:xfrm>
        </p:spPr>
        <p:txBody>
          <a:bodyPr/>
          <a:lstStyle/>
          <a:p>
            <a:r>
              <a:rPr lang="fr-FR" sz="44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Cellule EBS/ESH</a:t>
            </a:r>
            <a:br>
              <a:rPr lang="fr-FR" dirty="0">
                <a:latin typeface="Calibri Light"/>
                <a:ea typeface="ヒラギノ角ゴ Pro W3"/>
              </a:rPr>
            </a:br>
            <a:r>
              <a:rPr lang="fr-FR" b="0" i="1" dirty="0">
                <a:latin typeface="Calibri Light"/>
                <a:ea typeface="ヒラギノ角ゴ Pro W3"/>
              </a:rPr>
              <a:t>Étudiants à besoins spécifiques ou en situation de handicap</a:t>
            </a:r>
            <a:endParaRPr lang="fr-FR" b="0" i="1" dirty="0">
              <a:latin typeface="Calibri Ligh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70F10B-5600-02AA-844B-412E1237F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3646" y="1256876"/>
            <a:ext cx="6468035" cy="501706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You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think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that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your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medical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situation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may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have an impact on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your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studies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? </a:t>
            </a:r>
            <a:endParaRPr lang="fr-FR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Based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on an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asessment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, the Cellule EBS/ESH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determines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with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you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reasonable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adaptations to lift the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barriers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to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your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</a:t>
            </a:r>
            <a:r>
              <a:rPr lang="fr-FR" sz="1800" dirty="0" err="1">
                <a:latin typeface="Aptos" panose="020B0004020202020204" pitchFamily="34" charset="0"/>
                <a:ea typeface="ヒラギノ角ゴ Pro W3"/>
                <a:cs typeface="Arial"/>
              </a:rPr>
              <a:t>studies</a:t>
            </a:r>
            <a:r>
              <a:rPr lang="fr-BE" sz="1800" dirty="0">
                <a:latin typeface="Aptos" panose="020B0004020202020204" pitchFamily="34" charset="0"/>
                <a:ea typeface="ヒラギノ角ゴ Pro W3"/>
                <a:cs typeface="Arial"/>
              </a:rPr>
              <a:t>.</a:t>
            </a:r>
            <a:endParaRPr lang="fr-BE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fr-BE" sz="1800" dirty="0">
              <a:latin typeface="Aptos" panose="020B000402020202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BE" sz="1800" b="0" i="0" dirty="0">
                <a:solidFill>
                  <a:srgbClr val="71777D"/>
                </a:solidFill>
                <a:effectLst/>
                <a:latin typeface="Aptos" panose="020B0004020202020204" pitchFamily="34" charset="0"/>
              </a:rPr>
              <a:t>⚠ 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Deadline for the </a:t>
            </a:r>
            <a:r>
              <a:rPr lang="fr-FR" sz="1800" b="1" dirty="0" err="1">
                <a:latin typeface="Aptos" panose="020B0004020202020204" pitchFamily="34" charset="0"/>
                <a:ea typeface="ヒラギノ角ゴ Pro W3"/>
                <a:cs typeface="Arial"/>
              </a:rPr>
              <a:t>procedure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:</a:t>
            </a:r>
            <a:endParaRPr lang="fr-FR" sz="1800" dirty="0">
              <a:latin typeface="Aptos" panose="020B000402020202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   </a:t>
            </a:r>
            <a:r>
              <a:rPr lang="fr-BE" sz="1800" b="0" i="0" dirty="0">
                <a:solidFill>
                  <a:srgbClr val="71777D"/>
                </a:solidFill>
                <a:effectLst/>
                <a:latin typeface="Aptos" panose="020B0004020202020204" pitchFamily="34" charset="0"/>
              </a:rPr>
              <a:t>⚠ 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Q1 = 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15 </a:t>
            </a:r>
            <a:r>
              <a:rPr lang="fr-FR" sz="1800" b="1" dirty="0" err="1">
                <a:latin typeface="Aptos" panose="020B0004020202020204" pitchFamily="34" charset="0"/>
                <a:ea typeface="ヒラギノ角ゴ Pro W3"/>
                <a:cs typeface="Arial"/>
              </a:rPr>
              <a:t>October</a:t>
            </a:r>
            <a:endParaRPr lang="fr-FR" sz="1800" b="1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   </a:t>
            </a:r>
            <a:r>
              <a:rPr lang="fr-BE" sz="1800" b="0" i="0" dirty="0">
                <a:solidFill>
                  <a:srgbClr val="71777D"/>
                </a:solidFill>
                <a:effectLst/>
                <a:latin typeface="Aptos" panose="020B0004020202020204" pitchFamily="34" charset="0"/>
              </a:rPr>
              <a:t>⚠ 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Q2 =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 1 March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More information: 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  <a:hlinkClick r:id="rId3"/>
              </a:rPr>
              <a:t>ebs.esh@ulb.be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31850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45774-4467-2BA1-8D09-4ADFDDF7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581" y="235774"/>
            <a:ext cx="9711267" cy="11430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How to </a:t>
            </a:r>
            <a:r>
              <a:rPr 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get</a:t>
            </a:r>
            <a:r>
              <a:rPr 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the EBS/ESH </a:t>
            </a:r>
            <a:r>
              <a:rPr lang="fr-FR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status</a:t>
            </a:r>
            <a:r>
              <a:rPr 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D5EE7-9CBA-64ED-A151-70FB8222A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962" y="1378774"/>
            <a:ext cx="8264939" cy="3407811"/>
          </a:xfrm>
        </p:spPr>
        <p:txBody>
          <a:bodyPr/>
          <a:lstStyle/>
          <a:p>
            <a:pPr marL="0" indent="0">
              <a:buNone/>
            </a:pPr>
            <a:r>
              <a:rPr lang="fr-FR" sz="2000" b="1" i="1" u="sng" dirty="0">
                <a:latin typeface="Aptos" panose="020B0004020202020204" pitchFamily="34" charset="0"/>
                <a:ea typeface="ヒラギノ角ゴ Pro W3"/>
                <a:cs typeface="Calibri"/>
              </a:rPr>
              <a:t>3 </a:t>
            </a:r>
            <a:r>
              <a:rPr lang="fr-FR" sz="2000" b="1" i="1" u="sng" dirty="0" err="1">
                <a:latin typeface="Aptos" panose="020B0004020202020204" pitchFamily="34" charset="0"/>
                <a:ea typeface="ヒラギノ角ゴ Pro W3"/>
                <a:cs typeface="Calibri"/>
              </a:rPr>
              <a:t>steps</a:t>
            </a:r>
            <a:r>
              <a:rPr lang="fr-FR" sz="2000" b="1" i="1" u="sng" dirty="0">
                <a:latin typeface="Aptos" panose="020B0004020202020204" pitchFamily="34" charset="0"/>
                <a:ea typeface="ヒラギノ角ゴ Pro W3"/>
                <a:cs typeface="Calibri"/>
              </a:rPr>
              <a:t>:</a:t>
            </a:r>
            <a:endParaRPr lang="fr-FR" b="1" i="1" u="sng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Fill in a </a:t>
            </a:r>
            <a:r>
              <a:rPr lang="fr-FR" sz="2000" dirty="0" err="1">
                <a:latin typeface="Aptos" panose="020B0004020202020204" pitchFamily="34" charset="0"/>
                <a:ea typeface="ヒラギノ角ゴ Pro W3"/>
                <a:cs typeface="Calibri"/>
              </a:rPr>
              <a:t>form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 on </a:t>
            </a:r>
            <a:r>
              <a:rPr lang="fr-FR" sz="2000" b="1" dirty="0" err="1">
                <a:latin typeface="Aptos" panose="020B0004020202020204" pitchFamily="34" charset="0"/>
                <a:ea typeface="ヒラギノ角ゴ Pro W3"/>
                <a:cs typeface="Calibri"/>
              </a:rPr>
              <a:t>MonULB</a:t>
            </a:r>
            <a:endParaRPr lang="fr-FR" sz="2000" b="1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 dirty="0" err="1">
                <a:latin typeface="Aptos" panose="020B0004020202020204" pitchFamily="34" charset="0"/>
                <a:ea typeface="ヒラギノ角ゴ Pro W3"/>
                <a:cs typeface="Calibri"/>
              </a:rPr>
              <a:t>Provide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 the </a:t>
            </a:r>
            <a:r>
              <a:rPr lang="fr-FR" sz="2000" dirty="0" err="1">
                <a:latin typeface="Aptos" panose="020B0004020202020204" pitchFamily="34" charset="0"/>
                <a:ea typeface="ヒラギノ角ゴ Pro W3"/>
                <a:cs typeface="Calibri"/>
              </a:rPr>
              <a:t>required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 </a:t>
            </a:r>
            <a:r>
              <a:rPr lang="fr-FR" sz="2000" dirty="0" err="1">
                <a:latin typeface="Aptos" panose="020B0004020202020204" pitchFamily="34" charset="0"/>
                <a:ea typeface="ヒラギノ角ゴ Pro W3"/>
                <a:cs typeface="Calibri"/>
              </a:rPr>
              <a:t>medical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 documents</a:t>
            </a:r>
          </a:p>
          <a:p>
            <a:pPr marL="457200" indent="-457200">
              <a:buAutoNum type="arabicPeriod"/>
            </a:pPr>
            <a:r>
              <a:rPr lang="fr-FR" sz="2000" dirty="0" err="1">
                <a:latin typeface="Aptos" panose="020B0004020202020204" pitchFamily="34" charset="0"/>
                <a:ea typeface="ヒラギノ角ゴ Pro W3"/>
                <a:cs typeface="Calibri"/>
              </a:rPr>
              <a:t>Participate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 in an interview </a:t>
            </a:r>
            <a:r>
              <a:rPr lang="fr-FR" sz="2000" dirty="0" err="1">
                <a:latin typeface="Aptos" panose="020B0004020202020204" pitchFamily="34" charset="0"/>
                <a:ea typeface="ヒラギノ角ゴ Pro W3"/>
                <a:cs typeface="Calibri"/>
              </a:rPr>
              <a:t>with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 the Cellule EBS/ESH</a:t>
            </a:r>
          </a:p>
          <a:p>
            <a:pPr marL="0" indent="0">
              <a:buNone/>
            </a:pPr>
            <a:endParaRPr lang="fr-FR" sz="2000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0" indent="0">
              <a:buNone/>
            </a:pP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More info via the QR code or </a:t>
            </a:r>
            <a:r>
              <a:rPr lang="fr-FR" sz="2000" b="1" dirty="0" err="1">
                <a:latin typeface="Aptos" panose="020B0004020202020204" pitchFamily="34" charset="0"/>
                <a:ea typeface="ヒラギノ角ゴ Pro W3"/>
                <a:cs typeface="Calibri"/>
              </a:rPr>
              <a:t>ebs.esh@ulb.be</a:t>
            </a:r>
            <a:endParaRPr lang="fr-FR" sz="2000" b="1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0" indent="0">
              <a:buNone/>
            </a:pPr>
            <a:endParaRPr lang="fr-FR" sz="2000" b="1" dirty="0">
              <a:ea typeface="ヒラギノ角ゴ Pro W3"/>
              <a:cs typeface="Calibri"/>
            </a:endParaRPr>
          </a:p>
          <a:p>
            <a:pPr marL="0" indent="0">
              <a:buNone/>
            </a:pPr>
            <a:endParaRPr lang="fr-FR" sz="2000" dirty="0">
              <a:ea typeface="ヒラギノ角ゴ Pro W3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CB0A6A-9DF7-A275-0914-89697B1F8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76" y="4544290"/>
            <a:ext cx="2057197" cy="20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451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3062FF-B7C1-47D7-A65E-D95BAEC2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630" y="1268760"/>
            <a:ext cx="6192838" cy="3632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/>
            </a:pPr>
            <a:r>
              <a:rPr lang="fr-BE" sz="4000" kern="1200" spc="-150" dirty="0">
                <a:latin typeface="Aptos" panose="020B0004020202020204" pitchFamily="34" charset="0"/>
              </a:rPr>
              <a:t>Université libre de Bruxelles</a:t>
            </a:r>
          </a:p>
          <a:p>
            <a:pPr marL="0" indent="0" algn="ctr">
              <a:buNone/>
              <a:defRPr/>
            </a:pPr>
            <a:endParaRPr lang="fr-BE" spc="-150" dirty="0">
              <a:latin typeface="Aptos" panose="020B0004020202020204" pitchFamily="34" charset="0"/>
            </a:endParaRPr>
          </a:p>
          <a:p>
            <a:pPr marL="0" indent="0" algn="ctr">
              <a:buNone/>
              <a:defRPr/>
            </a:pPr>
            <a:r>
              <a:rPr lang="fr-BE" sz="3600" b="1" kern="1200" spc="-150" dirty="0">
                <a:solidFill>
                  <a:srgbClr val="008FC2"/>
                </a:solidFill>
                <a:latin typeface="Aptos" panose="020B0004020202020204" pitchFamily="34" charset="0"/>
              </a:rPr>
              <a:t>       </a:t>
            </a:r>
            <a:r>
              <a:rPr lang="fr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Faculté </a:t>
            </a:r>
          </a:p>
          <a:p>
            <a:pPr marL="0" indent="0" algn="ctr">
              <a:buNone/>
              <a:defRPr/>
            </a:pPr>
            <a:r>
              <a:rPr lang="fr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de Philosophie et Sciences sociales</a:t>
            </a:r>
          </a:p>
          <a:p>
            <a:pPr algn="ctr">
              <a:buFont typeface="Times New Roman" pitchFamily="16" charset="0"/>
              <a:buNone/>
              <a:defRPr/>
            </a:pPr>
            <a:endParaRPr lang="fr-BE" spc="-15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  <a:defRPr/>
            </a:pPr>
            <a:r>
              <a:rPr lang="fr-BE" sz="4000" kern="1200" spc="-150" dirty="0">
                <a:solidFill>
                  <a:srgbClr val="4D4D4D"/>
                </a:solidFill>
                <a:latin typeface="Aptos" panose="020B0004020202020204" pitchFamily="34" charset="0"/>
              </a:rPr>
              <a:t>4 </a:t>
            </a:r>
            <a:r>
              <a:rPr lang="fr-BE" sz="4000" kern="1200" spc="-150" dirty="0" err="1">
                <a:solidFill>
                  <a:srgbClr val="4D4D4D"/>
                </a:solidFill>
                <a:latin typeface="Aptos" panose="020B0004020202020204" pitchFamily="34" charset="0"/>
              </a:rPr>
              <a:t>departments</a:t>
            </a:r>
            <a:endParaRPr lang="fr-BE" sz="4000" kern="1200" spc="-150" dirty="0">
              <a:solidFill>
                <a:srgbClr val="4D4D4D"/>
              </a:solidFill>
              <a:latin typeface="Aptos" panose="020B0004020202020204" pitchFamily="34" charset="0"/>
            </a:endParaRPr>
          </a:p>
        </p:txBody>
      </p:sp>
      <p:sp>
        <p:nvSpPr>
          <p:cNvPr id="5123" name="Flèche vers le bas 6">
            <a:extLst>
              <a:ext uri="{FF2B5EF4-FFF2-40B4-BE49-F238E27FC236}">
                <a16:creationId xmlns:a16="http://schemas.microsoft.com/office/drawing/2014/main" id="{CDB60A64-3A57-4AE4-A600-DF096B9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049" y="1737828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sp>
        <p:nvSpPr>
          <p:cNvPr id="6" name="Flèche vers le bas 6">
            <a:extLst>
              <a:ext uri="{FF2B5EF4-FFF2-40B4-BE49-F238E27FC236}">
                <a16:creationId xmlns:a16="http://schemas.microsoft.com/office/drawing/2014/main" id="{CDB60A64-3A57-4AE4-A600-DF096B9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049" y="3672795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chaussures, personne&#10;&#10;Description générée automatiquement">
            <a:extLst>
              <a:ext uri="{FF2B5EF4-FFF2-40B4-BE49-F238E27FC236}">
                <a16:creationId xmlns:a16="http://schemas.microsoft.com/office/drawing/2014/main" id="{3A1B9CCC-BD86-37C4-7342-21ED8D7B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/>
          <a:stretch/>
        </p:blipFill>
        <p:spPr>
          <a:xfrm>
            <a:off x="1760199" y="187986"/>
            <a:ext cx="9880079" cy="64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0930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xfrm>
            <a:off x="2395959" y="387354"/>
            <a:ext cx="7765633" cy="11017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ctr">
              <a:buSzTx/>
              <a:buNone/>
              <a:defRPr>
                <a:solidFill>
                  <a:srgbClr val="1F497D"/>
                </a:solidFill>
              </a:defRPr>
            </a:lvl1pPr>
          </a:lstStyle>
          <a:p>
            <a:r>
              <a:rPr lang="nl-BE"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Join SciencePo ULB on social media</a:t>
            </a:r>
            <a:endParaRPr sz="40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4702521" y="1583957"/>
            <a:ext cx="363468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r>
              <a:rPr sz="3600" dirty="0"/>
              <a:t>@</a:t>
            </a:r>
            <a:r>
              <a:rPr sz="3600" dirty="0" err="1"/>
              <a:t>SciencePoULB</a:t>
            </a:r>
            <a:endParaRPr sz="3600" dirty="0"/>
          </a:p>
        </p:txBody>
      </p:sp>
      <p:pic>
        <p:nvPicPr>
          <p:cNvPr id="4" name="Picture 3" descr="A black qr code with a square in the middle&#10;&#10;Description automatically generated">
            <a:extLst>
              <a:ext uri="{FF2B5EF4-FFF2-40B4-BE49-F238E27FC236}">
                <a16:creationId xmlns:a16="http://schemas.microsoft.com/office/drawing/2014/main" id="{CF4A174E-DB8C-0283-96F8-14B89C4C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16" y="2325166"/>
            <a:ext cx="3836894" cy="383689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1FF667E-A9C2-E875-D8F4-966B9E663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3" y="226768"/>
            <a:ext cx="9733808" cy="68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898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body" sz="half" idx="1"/>
          </p:nvPr>
        </p:nvSpPr>
        <p:spPr>
          <a:xfrm>
            <a:off x="2786066" y="1844679"/>
            <a:ext cx="7283451" cy="283368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None/>
              <a:defRPr sz="4400" b="1">
                <a:solidFill>
                  <a:srgbClr val="1F497D"/>
                </a:solidFill>
              </a:defRPr>
            </a:lvl1pPr>
          </a:lstStyle>
          <a:p>
            <a:r>
              <a:rPr dirty="0" err="1"/>
              <a:t>SciencePo</a:t>
            </a:r>
            <a:r>
              <a:rPr dirty="0"/>
              <a:t> ULB </a:t>
            </a:r>
            <a:r>
              <a:rPr lang="nl-BE" dirty="0"/>
              <a:t>wishes you an </a:t>
            </a:r>
            <a:r>
              <a:rPr dirty="0"/>
              <a:t>excellent </a:t>
            </a:r>
            <a:r>
              <a:rPr lang="nl-BE"/>
              <a:t>academic year</a:t>
            </a:r>
            <a:r>
              <a:t>!</a:t>
            </a:r>
            <a:endParaRPr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2446400" y="2454523"/>
            <a:ext cx="8001000" cy="40544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34" indent="-336034" defTabSz="896088">
              <a:defRPr sz="3136"/>
            </a:pPr>
            <a:r>
              <a:rPr lang="nl-BE" dirty="0">
                <a:latin typeface="Aptos" panose="020B0004020202020204" pitchFamily="34" charset="0"/>
              </a:rPr>
              <a:t>2,0</a:t>
            </a:r>
            <a:r>
              <a:rPr dirty="0">
                <a:latin typeface="Aptos" panose="020B0004020202020204" pitchFamily="34" charset="0"/>
              </a:rPr>
              <a:t>00 </a:t>
            </a:r>
            <a:r>
              <a:rPr lang="nl-BE" dirty="0">
                <a:latin typeface="Aptos" panose="020B0004020202020204" pitchFamily="34" charset="0"/>
              </a:rPr>
              <a:t>students</a:t>
            </a:r>
            <a:endParaRPr dirty="0">
              <a:latin typeface="Aptos" panose="020B0004020202020204" pitchFamily="34" charset="0"/>
            </a:endParaRPr>
          </a:p>
          <a:p>
            <a:pPr marL="336034" indent="-336034" defTabSz="896088">
              <a:defRPr sz="3136"/>
            </a:pPr>
            <a:r>
              <a:rPr dirty="0">
                <a:latin typeface="Aptos" panose="020B0004020202020204" pitchFamily="34" charset="0"/>
              </a:rPr>
              <a:t>Bru</a:t>
            </a:r>
            <a:r>
              <a:rPr lang="nl-BE" dirty="0">
                <a:latin typeface="Aptos" panose="020B0004020202020204" pitchFamily="34" charset="0"/>
              </a:rPr>
              <a:t>ssels, capital of Europe, </a:t>
            </a:r>
            <a:r>
              <a:rPr dirty="0">
                <a:latin typeface="Aptos" panose="020B0004020202020204" pitchFamily="34" charset="0"/>
              </a:rPr>
              <a:t>2</a:t>
            </a:r>
            <a:r>
              <a:rPr lang="nl-BE" dirty="0">
                <a:latin typeface="Aptos" panose="020B0004020202020204" pitchFamily="34" charset="0"/>
              </a:rPr>
              <a:t>nd most international city</a:t>
            </a:r>
            <a:endParaRPr dirty="0">
              <a:latin typeface="Aptos" panose="020B0004020202020204" pitchFamily="34" charset="0"/>
            </a:endParaRPr>
          </a:p>
          <a:p>
            <a:pPr marL="336034" indent="-336034" defTabSz="896088">
              <a:defRPr sz="3136"/>
            </a:pPr>
            <a:r>
              <a:rPr lang="nl-BE" dirty="0">
                <a:latin typeface="Aptos" panose="020B0004020202020204" pitchFamily="34" charset="0"/>
              </a:rPr>
              <a:t>International e</a:t>
            </a:r>
            <a:r>
              <a:rPr dirty="0" err="1">
                <a:latin typeface="Aptos" panose="020B0004020202020204" pitchFamily="34" charset="0"/>
              </a:rPr>
              <a:t>nvironment</a:t>
            </a:r>
            <a:r>
              <a:rPr dirty="0">
                <a:latin typeface="Aptos" panose="020B0004020202020204" pitchFamily="34" charset="0"/>
              </a:rPr>
              <a:t> </a:t>
            </a:r>
            <a:endParaRPr lang="nl-BE" dirty="0">
              <a:latin typeface="Aptos" panose="020B0004020202020204" pitchFamily="34" charset="0"/>
            </a:endParaRPr>
          </a:p>
          <a:p>
            <a:pPr marL="336034" indent="-336034" defTabSz="896088">
              <a:defRPr sz="3136"/>
            </a:pPr>
            <a:r>
              <a:rPr lang="en-BE" dirty="0">
                <a:latin typeface="Aptos" panose="020B0004020202020204" pitchFamily="34" charset="0"/>
              </a:rPr>
              <a:t>First in the field of political science in French-speaking Belgium</a:t>
            </a:r>
            <a:r>
              <a:rPr dirty="0">
                <a:latin typeface="Aptos" panose="020B0004020202020204" pitchFamily="34" charset="0"/>
              </a:rPr>
              <a:t>, top 100 </a:t>
            </a:r>
            <a:r>
              <a:rPr lang="nl-BE" dirty="0">
                <a:latin typeface="Aptos" panose="020B0004020202020204" pitchFamily="34" charset="0"/>
              </a:rPr>
              <a:t>in the world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172" name="image9.png" descr="Logo ScienceP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8" y="496995"/>
            <a:ext cx="1555751" cy="155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BAF38839-AF5C-404E-A314-2E267730A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6430" y="836712"/>
            <a:ext cx="7695500" cy="1143000"/>
          </a:xfr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Studies</a:t>
            </a: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are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organized</a:t>
            </a: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in 3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levels</a:t>
            </a:r>
            <a:endParaRPr lang="fr-BE" altLang="fr-FR" b="1" kern="1200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Carré corné 3">
            <a:extLst>
              <a:ext uri="{FF2B5EF4-FFF2-40B4-BE49-F238E27FC236}">
                <a16:creationId xmlns:a16="http://schemas.microsoft.com/office/drawing/2014/main" id="{785A2EA7-15E0-40DC-97B1-CE0033A73CFF}"/>
              </a:ext>
            </a:extLst>
          </p:cNvPr>
          <p:cNvSpPr/>
          <p:nvPr/>
        </p:nvSpPr>
        <p:spPr>
          <a:xfrm>
            <a:off x="3766073" y="2601119"/>
            <a:ext cx="5256213" cy="1655762"/>
          </a:xfrm>
          <a:prstGeom prst="foldedCorner">
            <a:avLst/>
          </a:prstGeom>
          <a:solidFill>
            <a:srgbClr val="008FC2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 err="1">
                <a:solidFill>
                  <a:srgbClr val="000090"/>
                </a:solidFill>
                <a:latin typeface="Aptos" panose="020B0004020202020204" pitchFamily="34" charset="0"/>
              </a:rPr>
              <a:t>Bachelor</a:t>
            </a:r>
            <a:r>
              <a:rPr lang="fr-BE" sz="3200" dirty="0">
                <a:solidFill>
                  <a:srgbClr val="000090"/>
                </a:solidFill>
                <a:latin typeface="Aptos" panose="020B0004020202020204" pitchFamily="34" charset="0"/>
              </a:rPr>
              <a:t>:	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1st cycle</a:t>
            </a:r>
          </a:p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0090"/>
                </a:solidFill>
                <a:latin typeface="Aptos" panose="020B0004020202020204" pitchFamily="34" charset="0"/>
              </a:rPr>
              <a:t>Master:		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nd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cycle</a:t>
            </a:r>
          </a:p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99FF"/>
                </a:solidFill>
                <a:latin typeface="Aptos" panose="020B0004020202020204" pitchFamily="34" charset="0"/>
              </a:rPr>
              <a:t>PhD</a:t>
            </a:r>
            <a:r>
              <a:rPr lang="fr-BE" sz="3200" dirty="0">
                <a:solidFill>
                  <a:srgbClr val="000090"/>
                </a:solidFill>
                <a:latin typeface="Aptos" panose="020B0004020202020204" pitchFamily="34" charset="0"/>
              </a:rPr>
              <a:t>:		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3rd cycle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4">
            <a:extLst>
              <a:ext uri="{FF2B5EF4-FFF2-40B4-BE49-F238E27FC236}">
                <a16:creationId xmlns:a16="http://schemas.microsoft.com/office/drawing/2014/main" id="{B2E6A2A4-12EC-45A6-B460-2E17075E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968482"/>
            <a:ext cx="7283450" cy="1143000"/>
          </a:xfrm>
        </p:spPr>
        <p:txBody>
          <a:bodyPr/>
          <a:lstStyle/>
          <a:p>
            <a:pPr>
              <a:defRPr/>
            </a:pP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Academic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calendar</a:t>
            </a:r>
            <a:endParaRPr lang="fr-BE" altLang="fr-FR" b="1" kern="1200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0E59BC5-93EA-4EBD-9573-745759A72D42}"/>
              </a:ext>
            </a:extLst>
          </p:cNvPr>
          <p:cNvSpPr txBox="1"/>
          <p:nvPr/>
        </p:nvSpPr>
        <p:spPr>
          <a:xfrm>
            <a:off x="2002419" y="2564904"/>
            <a:ext cx="89240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Three</a:t>
            </a:r>
            <a:r>
              <a:rPr lang="fr-BE" sz="2800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  <a:r>
              <a:rPr lang="fr-BE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semesters</a:t>
            </a:r>
            <a:r>
              <a:rPr lang="fr-BE" sz="2800" dirty="0">
                <a:solidFill>
                  <a:srgbClr val="0099FF"/>
                </a:solidFill>
                <a:latin typeface="Aptos" panose="020B0004020202020204" pitchFamily="34" charset="0"/>
              </a:rPr>
              <a:t>, </a:t>
            </a:r>
            <a:r>
              <a:rPr lang="fr-BE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each</a:t>
            </a:r>
            <a:r>
              <a:rPr lang="fr-BE" sz="2800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  <a:r>
              <a:rPr lang="fr-BE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followed</a:t>
            </a:r>
            <a:r>
              <a:rPr lang="fr-BE" sz="2800" dirty="0">
                <a:solidFill>
                  <a:srgbClr val="0099FF"/>
                </a:solidFill>
                <a:latin typeface="Aptos" panose="020B0004020202020204" pitchFamily="34" charset="0"/>
              </a:rPr>
              <a:t> by an exam </a:t>
            </a:r>
            <a:r>
              <a:rPr lang="fr-BE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period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: </a:t>
            </a:r>
          </a:p>
          <a:p>
            <a:pPr lvl="1"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Q1 and Q2: 2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teaching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semesters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(12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weeks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) </a:t>
            </a:r>
          </a:p>
          <a:p>
            <a:pPr lvl="1"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Q3 (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summer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):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internships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preps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fr-BE" sz="28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retake</a:t>
            </a:r>
            <a:endParaRPr lang="fr-BE" sz="2800" dirty="0">
              <a:solidFill>
                <a:schemeClr val="tx1">
                  <a:lumMod val="90000"/>
                  <a:lumOff val="10000"/>
                </a:schemeClr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2726534" y="156452"/>
            <a:ext cx="7283451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lang="nl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Your studies at </a:t>
            </a:r>
            <a:r>
              <a:rPr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03" name="Shape 203"/>
          <p:cNvSpPr/>
          <p:nvPr/>
        </p:nvSpPr>
        <p:spPr>
          <a:xfrm>
            <a:off x="1896270" y="1605668"/>
            <a:ext cx="9655264" cy="384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189" indent="-457189">
              <a:buSzPct val="100000"/>
              <a:buFont typeface="Arial"/>
              <a:buChar char="•"/>
              <a:defRPr sz="2400"/>
            </a:pPr>
            <a:r>
              <a:rPr lang="nl-BE" sz="2400" dirty="0">
                <a:latin typeface="Aptos" panose="020B0004020202020204" pitchFamily="34" charset="0"/>
              </a:rPr>
              <a:t>Ev</a:t>
            </a:r>
            <a:r>
              <a:rPr sz="2400" dirty="0" err="1">
                <a:latin typeface="Aptos" panose="020B0004020202020204" pitchFamily="34" charset="0"/>
              </a:rPr>
              <a:t>aluation</a:t>
            </a:r>
            <a:endParaRPr sz="2400" dirty="0">
              <a:latin typeface="Aptos" panose="020B0004020202020204" pitchFamily="34" charset="0"/>
            </a:endParaRPr>
          </a:p>
          <a:p>
            <a:pPr>
              <a:defRPr sz="1400"/>
            </a:pP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Courses are evaluated at the end of the semester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1st session in January for courses of Q1, and June for courses of Q2 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Retake session in August/September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Pass if 10/20 or more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Grades: 12/20 = satisfaction; 14/20 = Distinction; 16/20 = Grande Distinction; 18/20 = LPGD</a:t>
            </a:r>
            <a:endParaRPr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5855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40DB2-598F-FF3E-733B-BE521BC4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>
            <a:extLst>
              <a:ext uri="{FF2B5EF4-FFF2-40B4-BE49-F238E27FC236}">
                <a16:creationId xmlns:a16="http://schemas.microsoft.com/office/drawing/2014/main" id="{60D8D010-9B37-436B-76E1-2BB78AFA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158" y="358834"/>
            <a:ext cx="7283451" cy="7852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lang="nl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Your studies at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06" name="Shape 206">
            <a:extLst>
              <a:ext uri="{FF2B5EF4-FFF2-40B4-BE49-F238E27FC236}">
                <a16:creationId xmlns:a16="http://schemas.microsoft.com/office/drawing/2014/main" id="{AA06E4BE-90FC-EF7F-BF45-31BD09ABBBE7}"/>
              </a:ext>
            </a:extLst>
          </p:cNvPr>
          <p:cNvSpPr/>
          <p:nvPr/>
        </p:nvSpPr>
        <p:spPr>
          <a:xfrm>
            <a:off x="1668162" y="1748882"/>
            <a:ext cx="953941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7189" indent="-457189">
              <a:buSzPct val="100000"/>
              <a:buFont typeface="Arial"/>
              <a:buChar char="•"/>
              <a:defRPr sz="2400"/>
            </a:pPr>
            <a:r>
              <a:rPr lang="nl-BE" sz="2400" dirty="0">
                <a:latin typeface="Aptos" panose="020B0004020202020204" pitchFamily="34" charset="0"/>
              </a:rPr>
              <a:t>Conditions to pass:</a:t>
            </a:r>
            <a:endParaRPr sz="2400" dirty="0">
              <a:latin typeface="Aptos" panose="020B0004020202020204" pitchFamily="34" charset="0"/>
            </a:endParaRPr>
          </a:p>
          <a:p>
            <a:pPr>
              <a:defRPr sz="2400"/>
            </a:pP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2" name="Image 4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845B3322-706B-BE1A-59E0-8B331D97F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11" y="2851654"/>
            <a:ext cx="285293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651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Thème Office">
  <a:themeElements>
    <a:clrScheme name="1_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1_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8750</TotalTime>
  <Words>1004</Words>
  <Application>Microsoft Macintosh PowerPoint</Application>
  <PresentationFormat>Widescreen</PresentationFormat>
  <Paragraphs>188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Aptos</vt:lpstr>
      <vt:lpstr>Arial</vt:lpstr>
      <vt:lpstr>Calibri</vt:lpstr>
      <vt:lpstr>Calibri Light</vt:lpstr>
      <vt:lpstr>Gill Sans MT</vt:lpstr>
      <vt:lpstr>MetaPro-Norm</vt:lpstr>
      <vt:lpstr>Times New Roman</vt:lpstr>
      <vt:lpstr>ヒラギノ角ゴ Pro W3</vt:lpstr>
      <vt:lpstr>1_Thème Office</vt:lpstr>
      <vt:lpstr>Welcome to SciencePo ULB!  Prof. Emilie van Haute</vt:lpstr>
      <vt:lpstr>PowerPoint Presentation</vt:lpstr>
      <vt:lpstr>PowerPoint Presentation</vt:lpstr>
      <vt:lpstr>PowerPoint Presentation</vt:lpstr>
      <vt:lpstr>PowerPoint Presentation</vt:lpstr>
      <vt:lpstr>Studies are organized in 3 levels</vt:lpstr>
      <vt:lpstr>Academic calendar</vt:lpstr>
      <vt:lpstr>Your studies at SciencePo ULB</vt:lpstr>
      <vt:lpstr>Your studies at SciencePo ULB</vt:lpstr>
      <vt:lpstr>PowerPoint Presentation</vt:lpstr>
      <vt:lpstr>PowerPoint Presentation</vt:lpstr>
      <vt:lpstr>Contacts</vt:lpstr>
      <vt:lpstr>Contacts</vt:lpstr>
      <vt:lpstr>PowerPoint Presentation</vt:lpstr>
      <vt:lpstr>How to find a classroom?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course program at SciencePo ULB</vt:lpstr>
      <vt:lpstr>Program</vt:lpstr>
      <vt:lpstr>Program</vt:lpstr>
      <vt:lpstr>Program</vt:lpstr>
      <vt:lpstr>PowerPoint Presentation</vt:lpstr>
      <vt:lpstr>How to contact a professor? </vt:lpstr>
      <vt:lpstr>PowerPoint Presentation</vt:lpstr>
      <vt:lpstr>Language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Cellule EBS/ESH Étudiants à besoins spécifiques ou en situation de handicap</vt:lpstr>
      <vt:lpstr>How to get the EBS/ESH status?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SciencePo ULB! Faculté de philosophie et sciences sociales (FPSS)</dc:title>
  <cp:lastModifiedBy>VAN HAUTE Emilie</cp:lastModifiedBy>
  <cp:revision>59</cp:revision>
  <dcterms:modified xsi:type="dcterms:W3CDTF">2024-09-13T08:41:06Z</dcterms:modified>
</cp:coreProperties>
</file>