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sldIdLst>
    <p:sldId id="256" r:id="rId2"/>
    <p:sldId id="338" r:id="rId3"/>
    <p:sldId id="450" r:id="rId4"/>
    <p:sldId id="339" r:id="rId5"/>
    <p:sldId id="261" r:id="rId6"/>
    <p:sldId id="288" r:id="rId7"/>
    <p:sldId id="286" r:id="rId8"/>
    <p:sldId id="264" r:id="rId9"/>
    <p:sldId id="265" r:id="rId10"/>
    <p:sldId id="451" r:id="rId11"/>
    <p:sldId id="333" r:id="rId12"/>
    <p:sldId id="343" r:id="rId13"/>
    <p:sldId id="340" r:id="rId14"/>
    <p:sldId id="276" r:id="rId15"/>
    <p:sldId id="359" r:id="rId16"/>
    <p:sldId id="280" r:id="rId17"/>
    <p:sldId id="436" r:id="rId18"/>
    <p:sldId id="335" r:id="rId19"/>
    <p:sldId id="331" r:id="rId20"/>
    <p:sldId id="332" r:id="rId21"/>
    <p:sldId id="330" r:id="rId22"/>
    <p:sldId id="341" r:id="rId23"/>
    <p:sldId id="344" r:id="rId24"/>
    <p:sldId id="267" r:id="rId25"/>
    <p:sldId id="308" r:id="rId26"/>
    <p:sldId id="268" r:id="rId27"/>
    <p:sldId id="356" r:id="rId28"/>
    <p:sldId id="312" r:id="rId29"/>
    <p:sldId id="452" r:id="rId30"/>
    <p:sldId id="758" r:id="rId31"/>
    <p:sldId id="759" r:id="rId32"/>
    <p:sldId id="760" r:id="rId33"/>
    <p:sldId id="767" r:id="rId34"/>
    <p:sldId id="277" r:id="rId35"/>
    <p:sldId id="279" r:id="rId36"/>
    <p:sldId id="311" r:id="rId37"/>
    <p:sldId id="336" r:id="rId38"/>
    <p:sldId id="257" r:id="rId39"/>
    <p:sldId id="328" r:id="rId40"/>
    <p:sldId id="765" r:id="rId41"/>
    <p:sldId id="764" r:id="rId42"/>
    <p:sldId id="449" r:id="rId43"/>
    <p:sldId id="768" r:id="rId44"/>
    <p:sldId id="766" r:id="rId45"/>
    <p:sldId id="352" r:id="rId46"/>
    <p:sldId id="432" r:id="rId47"/>
    <p:sldId id="262" r:id="rId48"/>
    <p:sldId id="263" r:id="rId49"/>
    <p:sldId id="434" r:id="rId50"/>
    <p:sldId id="301" r:id="rId51"/>
    <p:sldId id="431" r:id="rId52"/>
    <p:sldId id="302" r:id="rId5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07"/>
    <p:restoredTop sz="94765"/>
  </p:normalViewPr>
  <p:slideViewPr>
    <p:cSldViewPr snapToGrid="0" snapToObjects="1">
      <p:cViewPr varScale="1">
        <p:scale>
          <a:sx n="108" d="100"/>
          <a:sy n="108" d="100"/>
        </p:scale>
        <p:origin x="208" y="1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78EC6B09-E49F-4D76-93A1-37E797456F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6700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326C4C7-A336-4FF0-A4AD-137673BAF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39951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32B52B0D-F35A-4077-8A9C-77D18D066B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6700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93EAE9BB-80B1-4FC0-8B48-6A44E3816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1.jpg" descr="ulb-logo-texte-vertic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1219200" cy="4032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549540" y="5498309"/>
            <a:ext cx="2322514" cy="1397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189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377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566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754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" name="Shape 17"/>
          <p:cNvSpPr>
            <a:spLocks noGrp="1"/>
          </p:cNvSpPr>
          <p:nvPr>
            <p:ph type="sldNum" sz="quarter" idx="2"/>
          </p:nvPr>
        </p:nvSpPr>
        <p:spPr>
          <a:xfrm>
            <a:off x="11307332" y="6401211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2389721" y="4800600"/>
            <a:ext cx="73152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t>Texte du titre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pic" sz="half" idx="13"/>
          </p:nvPr>
        </p:nvSpPr>
        <p:spPr>
          <a:xfrm>
            <a:off x="2389721" y="612775"/>
            <a:ext cx="7315201" cy="41148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2389721" y="5367342"/>
            <a:ext cx="73152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189">
              <a:spcBef>
                <a:spcPts val="300"/>
              </a:spcBef>
              <a:buSzTx/>
              <a:buFontTx/>
              <a:buNone/>
              <a:defRPr sz="1400"/>
            </a:lvl2pPr>
            <a:lvl3pPr marL="0" indent="914377">
              <a:spcBef>
                <a:spcPts val="300"/>
              </a:spcBef>
              <a:buSzTx/>
              <a:buFontTx/>
              <a:buNone/>
              <a:defRPr sz="1400"/>
            </a:lvl3pPr>
            <a:lvl4pPr marL="0" indent="1371566">
              <a:spcBef>
                <a:spcPts val="300"/>
              </a:spcBef>
              <a:buSzTx/>
              <a:buFontTx/>
              <a:buNone/>
              <a:defRPr sz="1400"/>
            </a:lvl4pPr>
            <a:lvl5pPr marL="0" indent="1828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1261533" y="381000"/>
            <a:ext cx="971126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xfrm>
            <a:off x="1261533" y="1600204"/>
            <a:ext cx="9711267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xfrm>
            <a:off x="2447595" y="836716"/>
            <a:ext cx="7518401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800"/>
            </a:lvl1pPr>
          </a:lstStyle>
          <a:p>
            <a:r>
              <a:t>Texte du titre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8462530" y="6217855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2447595" y="836716"/>
            <a:ext cx="7518401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1800"/>
            </a:lvl1pPr>
          </a:lstStyle>
          <a:p>
            <a:r>
              <a:t>Texte du titre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xfrm>
            <a:off x="1199458" y="2084852"/>
            <a:ext cx="10286935" cy="45254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8462530" y="6217855"/>
            <a:ext cx="27507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83500" y="238324"/>
            <a:ext cx="3037185" cy="95842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188641"/>
            <a:ext cx="6815667" cy="59375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83500" y="1412777"/>
            <a:ext cx="3037185" cy="4713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C77766EF-8A67-40F0-A90B-07FC1388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957D6-FC25-4590-8C9D-1B6F6D6850A7}" type="datetime1">
              <a:rPr lang="fr-BE" altLang="fr-FR"/>
              <a:pPr>
                <a:defRPr/>
              </a:pPr>
              <a:t>13/09/24</a:t>
            </a:fld>
            <a:endParaRPr lang="fr-BE" alt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54EABF60-39D6-4A89-9EE5-ADAA1F8A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EF6AAF4-34C7-41C4-B32D-A0B1E6630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88B6D-F286-484E-A106-83B953E4F396}" type="slidenum">
              <a:rPr lang="fr-BE" altLang="fr-FR"/>
              <a:pPr>
                <a:defRPr/>
              </a:pPr>
              <a:t>‹#›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24037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189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377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566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754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1261533" y="381000"/>
            <a:ext cx="971126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261533" y="1600204"/>
            <a:ext cx="9711267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487492" y="4425136"/>
            <a:ext cx="10363201" cy="82230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cap="all"/>
            </a:lvl1pPr>
          </a:lstStyle>
          <a:p>
            <a:r>
              <a:t>Texte du titre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1487492" y="2924943"/>
            <a:ext cx="103632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18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377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566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1261533" y="381000"/>
            <a:ext cx="971126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sz="half" idx="1"/>
          </p:nvPr>
        </p:nvSpPr>
        <p:spPr>
          <a:xfrm>
            <a:off x="1775520" y="1600204"/>
            <a:ext cx="421888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defRPr sz="2800"/>
            </a:lvl1pPr>
            <a:lvl2pPr marL="790555" indent="-333366">
              <a:spcBef>
                <a:spcPts val="600"/>
              </a:spcBef>
              <a:defRPr sz="2800"/>
            </a:lvl2pPr>
            <a:lvl3pPr marL="1234408" indent="-320031">
              <a:spcBef>
                <a:spcPts val="600"/>
              </a:spcBef>
              <a:defRPr sz="2800"/>
            </a:lvl3pPr>
            <a:lvl4pPr marL="1727157" indent="-355591">
              <a:spcBef>
                <a:spcPts val="600"/>
              </a:spcBef>
              <a:defRPr sz="2800"/>
            </a:lvl4pPr>
            <a:lvl5pPr marL="2184345" indent="-355591">
              <a:spcBef>
                <a:spcPts val="6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261533" y="381000"/>
            <a:ext cx="971126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189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377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566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sz="quarter" idx="13"/>
          </p:nvPr>
        </p:nvSpPr>
        <p:spPr>
          <a:xfrm>
            <a:off x="6193370" y="1535112"/>
            <a:ext cx="5389033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261533" y="381000"/>
            <a:ext cx="9711267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du titre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3.jpg" descr="ulb-logo-texte-vertical.jpg"/>
          <p:cNvPicPr>
            <a:picLocks noChangeAspect="1"/>
          </p:cNvPicPr>
          <p:nvPr/>
        </p:nvPicPr>
        <p:blipFill>
          <a:blip r:embed="rId2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image2.jpg" descr="barrette-ulb-elargie-pp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1583501" y="238323"/>
            <a:ext cx="3037187" cy="9584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t>Texte du titre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4766733" y="188639"/>
            <a:ext cx="6815667" cy="59375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3"/>
          </p:nvPr>
        </p:nvSpPr>
        <p:spPr>
          <a:xfrm>
            <a:off x="1583501" y="1412775"/>
            <a:ext cx="3037187" cy="4713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.jpg" descr="ulb-logo-texte-vertical.jpg"/>
          <p:cNvPicPr>
            <a:picLocks noChangeAspect="1"/>
          </p:cNvPicPr>
          <p:nvPr/>
        </p:nvPicPr>
        <p:blipFill>
          <a:blip r:embed="rId16"/>
          <a:srcRect r="11179" b="82310"/>
          <a:stretch>
            <a:fillRect/>
          </a:stretch>
        </p:blipFill>
        <p:spPr>
          <a:xfrm>
            <a:off x="61385" y="152400"/>
            <a:ext cx="1085851" cy="71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jpg" descr="barrette-ulb-elargie-ppt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 flipV="1">
            <a:off x="-2283618" y="3822434"/>
            <a:ext cx="5837238" cy="7196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Texte du titre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0697732" y="6460742"/>
            <a:ext cx="275073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189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14377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371566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754" algn="ct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891" marR="0" indent="-342891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51" marR="0" indent="-326563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170" marR="0" indent="-304792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17" marR="0" indent="-365751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05" marR="0" indent="-365751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694" marR="0" indent="-365751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882" marR="0" indent="-365751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070" marR="0" indent="-365750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258" marR="0" indent="-365750" algn="l" defTabSz="914377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8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77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66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54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943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31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20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509" algn="r" defTabSz="91437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auth.ulb.be/login?service=https%3A%2F%2Fmonulb.ulb.be%2Fc%2Fportal%2Flogin%3Fredirect%3D%2Ffr%2Fgroup%2Fmonulb&amp;locale=fr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lb.be/fr/horaires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v.ulb.ac.be/login/index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psycampus@ulb.ac.be" TargetMode="External"/><Relationship Id="rId3" Type="http://schemas.openxmlformats.org/officeDocument/2006/relationships/hyperlink" Target="mailto:sse@ulb.be" TargetMode="External"/><Relationship Id="rId7" Type="http://schemas.openxmlformats.org/officeDocument/2006/relationships/hyperlink" Target="https://www.ulb.be/sant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psycampus@ssmulb.be" TargetMode="External"/><Relationship Id="rId5" Type="http://schemas.openxmlformats.org/officeDocument/2006/relationships/hyperlink" Target="https://www.aimeralulb.be/" TargetMode="External"/><Relationship Id="rId4" Type="http://schemas.openxmlformats.org/officeDocument/2006/relationships/hyperlink" Target="mailto:ebs.esh@ulb.be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lb.be/fr/programme/ma-poli#programme" TargetMode="Externa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hisoc.ulb.be/fr/etudier-a-l-etranger" TargetMode="External"/><Relationship Id="rId2" Type="http://schemas.openxmlformats.org/officeDocument/2006/relationships/hyperlink" Target="mailto:pipsout@ulb.be" TargetMode="Externa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18" Type="http://schemas.openxmlformats.org/officeDocument/2006/relationships/image" Target="../media/image36.png"/><Relationship Id="rId3" Type="http://schemas.openxmlformats.org/officeDocument/2006/relationships/image" Target="../media/image21.svg"/><Relationship Id="rId21" Type="http://schemas.openxmlformats.org/officeDocument/2006/relationships/image" Target="../media/image39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17" Type="http://schemas.openxmlformats.org/officeDocument/2006/relationships/image" Target="../media/image35.sv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24" Type="http://schemas.openxmlformats.org/officeDocument/2006/relationships/image" Target="../media/image42.png"/><Relationship Id="rId5" Type="http://schemas.openxmlformats.org/officeDocument/2006/relationships/image" Target="../media/image23.svg"/><Relationship Id="rId15" Type="http://schemas.openxmlformats.org/officeDocument/2006/relationships/image" Target="../media/image33.sv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9languages.eu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podcast.ulb.ac.be/site/moocs-SpiceUp.html" TargetMode="External"/><Relationship Id="rId5" Type="http://schemas.openxmlformats.org/officeDocument/2006/relationships/hyperlink" Target="http://tandems.ulb.ac.be/" TargetMode="External"/><Relationship Id="rId4" Type="http://schemas.openxmlformats.org/officeDocument/2006/relationships/hyperlink" Target="https://langues.ulb.be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saa.phisoc@ulb.be" TargetMode="External"/><Relationship Id="rId2" Type="http://schemas.openxmlformats.org/officeDocument/2006/relationships/hyperlink" Target="mailto:bap.phisoc@ulb.be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acebook.com/ulb.bap.phisoc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bepss.ulb@gmail.com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PSULB" TargetMode="External"/><Relationship Id="rId2" Type="http://schemas.openxmlformats.org/officeDocument/2006/relationships/hyperlink" Target="https://www.instagram.com/insta_cps/?utm_medium=copy_link&amp;fbclid=IwAR11kwpnJRVS-bLiBq-N2KxDLI3f0tmVQFmvs8O_M9bFgsWFPTxLjwRPnwI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hyperlink" Target="mailto:cpsulb@gmail.co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mailto:election.phisoc@ulb.be" TargetMode="Externa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ebs.esh@ulb.be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FA0E6CC5-54F7-5923-0858-C533A5A09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406"/>
            <a:ext cx="10293179" cy="6854293"/>
          </a:xfrm>
          <a:prstGeom prst="rect">
            <a:avLst/>
          </a:prstGeom>
        </p:spPr>
      </p:pic>
      <p:sp>
        <p:nvSpPr>
          <p:cNvPr id="155" name="Shape 155"/>
          <p:cNvSpPr>
            <a:spLocks noGrp="1"/>
          </p:cNvSpPr>
          <p:nvPr>
            <p:ph type="ctrTitle"/>
          </p:nvPr>
        </p:nvSpPr>
        <p:spPr>
          <a:xfrm>
            <a:off x="2519366" y="2403475"/>
            <a:ext cx="8148637" cy="221456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spcBef>
                <a:spcPts val="1200"/>
              </a:spcBef>
              <a:defRPr>
                <a:solidFill>
                  <a:srgbClr val="014A94"/>
                </a:solidFill>
                <a:latin typeface="MetaBold-Roman"/>
                <a:ea typeface="MetaBold-Roman"/>
                <a:cs typeface="MetaBold-Roman"/>
                <a:sym typeface="MetaBold-Roman"/>
              </a:defRPr>
            </a:pPr>
            <a:r>
              <a:rPr b="1" dirty="0" err="1">
                <a:solidFill>
                  <a:schemeClr val="bg1"/>
                </a:solidFill>
              </a:rPr>
              <a:t>Bienvenue</a:t>
            </a:r>
            <a:r>
              <a:rPr b="1" dirty="0">
                <a:solidFill>
                  <a:schemeClr val="bg1"/>
                </a:solidFill>
              </a:rPr>
              <a:t> </a:t>
            </a:r>
            <a:r>
              <a:rPr b="1" dirty="0" err="1">
                <a:solidFill>
                  <a:schemeClr val="bg1"/>
                </a:solidFill>
              </a:rPr>
              <a:t>à</a:t>
            </a:r>
            <a:r>
              <a:rPr b="1" dirty="0">
                <a:solidFill>
                  <a:schemeClr val="bg1"/>
                </a:solidFill>
              </a:rPr>
              <a:t> </a:t>
            </a:r>
            <a:r>
              <a:rPr b="1" dirty="0" err="1">
                <a:solidFill>
                  <a:schemeClr val="bg1"/>
                </a:solidFill>
              </a:rPr>
              <a:t>SciencePo</a:t>
            </a:r>
            <a:r>
              <a:rPr b="1" dirty="0">
                <a:solidFill>
                  <a:schemeClr val="bg1"/>
                </a:solidFill>
              </a:rPr>
              <a:t> ULB!</a:t>
            </a:r>
            <a:br>
              <a:rPr b="1" dirty="0">
                <a:solidFill>
                  <a:schemeClr val="bg1"/>
                </a:solidFill>
              </a:rPr>
            </a:br>
            <a:br>
              <a:rPr lang="en-US" sz="3000" b="1" dirty="0">
                <a:solidFill>
                  <a:schemeClr val="bg1"/>
                </a:solidFill>
              </a:rPr>
            </a:br>
            <a:r>
              <a:rPr lang="en-US" sz="3000" b="1" dirty="0">
                <a:solidFill>
                  <a:schemeClr val="bg1"/>
                </a:solidFill>
              </a:rPr>
              <a:t>Prof. Emilie van Haute</a:t>
            </a:r>
            <a:endParaRPr sz="3000" b="1" dirty="0">
              <a:solidFill>
                <a:schemeClr val="bg1"/>
              </a:solidFill>
            </a:endParaRPr>
          </a:p>
        </p:txBody>
      </p:sp>
      <p:pic>
        <p:nvPicPr>
          <p:cNvPr id="157" name="image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179" y="0"/>
            <a:ext cx="1898822" cy="1898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40DB2-598F-FF3E-733B-BE521BC46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>
            <a:extLst>
              <a:ext uri="{FF2B5EF4-FFF2-40B4-BE49-F238E27FC236}">
                <a16:creationId xmlns:a16="http://schemas.microsoft.com/office/drawing/2014/main" id="{60D8D010-9B37-436B-76E1-2BB78AFA4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158" y="358834"/>
            <a:ext cx="7283451" cy="78526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r>
              <a:rPr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Vos études </a:t>
            </a:r>
            <a:r>
              <a:rPr lang="nl-BE"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à</a:t>
            </a:r>
            <a:r>
              <a:rPr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4400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SciencePo</a:t>
            </a:r>
            <a:r>
              <a:rPr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ULB</a:t>
            </a:r>
          </a:p>
        </p:txBody>
      </p:sp>
      <p:sp>
        <p:nvSpPr>
          <p:cNvPr id="206" name="Shape 206">
            <a:extLst>
              <a:ext uri="{FF2B5EF4-FFF2-40B4-BE49-F238E27FC236}">
                <a16:creationId xmlns:a16="http://schemas.microsoft.com/office/drawing/2014/main" id="{AA06E4BE-90FC-EF7F-BF45-31BD09ABBBE7}"/>
              </a:ext>
            </a:extLst>
          </p:cNvPr>
          <p:cNvSpPr/>
          <p:nvPr/>
        </p:nvSpPr>
        <p:spPr>
          <a:xfrm>
            <a:off x="1668162" y="1748882"/>
            <a:ext cx="953941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457189" indent="-457189">
              <a:buSzPct val="100000"/>
              <a:buFont typeface="Arial"/>
              <a:buChar char="•"/>
              <a:defRPr sz="2400"/>
            </a:pPr>
            <a:r>
              <a:rPr lang="nl-BE" sz="2400" dirty="0">
                <a:latin typeface="Aptos" panose="020B0004020202020204" pitchFamily="34" charset="0"/>
              </a:rPr>
              <a:t>Les conditions de la réussite </a:t>
            </a:r>
            <a:r>
              <a:rPr sz="2400" dirty="0">
                <a:latin typeface="Aptos" panose="020B0004020202020204" pitchFamily="34" charset="0"/>
              </a:rPr>
              <a:t>:</a:t>
            </a:r>
          </a:p>
          <a:p>
            <a:pPr>
              <a:defRPr sz="2400"/>
            </a:pPr>
            <a:endParaRPr sz="2400" dirty="0">
              <a:latin typeface="Aptos" panose="020B0004020202020204" pitchFamily="34" charset="0"/>
            </a:endParaRPr>
          </a:p>
        </p:txBody>
      </p:sp>
      <p:pic>
        <p:nvPicPr>
          <p:cNvPr id="2" name="Image 4" descr="Une image contenant motif, carré, pixel&#10;&#10;Description générée automatiquement">
            <a:extLst>
              <a:ext uri="{FF2B5EF4-FFF2-40B4-BE49-F238E27FC236}">
                <a16:creationId xmlns:a16="http://schemas.microsoft.com/office/drawing/2014/main" id="{845B3322-706B-BE1A-59E0-8B331D97F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311" y="2851654"/>
            <a:ext cx="2852936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9651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7858710C-CDC2-49F1-969C-7C52F1020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758" y="1880828"/>
            <a:ext cx="10935728" cy="455704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200" dirty="0">
                <a:solidFill>
                  <a:schemeClr val="tx1"/>
                </a:solidFill>
                <a:latin typeface="Aptos" panose="020B0004020202020204" pitchFamily="34" charset="0"/>
              </a:rPr>
              <a:t>Chaque étudiant a un PAE: une vue horaire personnalisée de ses cours (idem pour contenus de l’UV).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Ce PAE ne sera pas réalisé par le secrétariat dès la rentrée mais dans le courant du mois de septembre/octobre. En attendant, l’</a:t>
            </a:r>
            <a:r>
              <a:rPr lang="fr-BE" altLang="fr-FR" sz="2800" dirty="0" err="1">
                <a:solidFill>
                  <a:srgbClr val="0099FF"/>
                </a:solidFill>
                <a:latin typeface="Aptos" panose="020B0004020202020204" pitchFamily="34" charset="0"/>
              </a:rPr>
              <a:t>étudiant.e</a:t>
            </a: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 consulte son horaire par </a:t>
            </a:r>
            <a:r>
              <a:rPr lang="fr-BE" altLang="fr-FR" sz="2800" u="sng" dirty="0">
                <a:solidFill>
                  <a:srgbClr val="0099FF"/>
                </a:solidFill>
                <a:latin typeface="Aptos" panose="020B0004020202020204" pitchFamily="34" charset="0"/>
              </a:rPr>
              <a:t>année d’études</a:t>
            </a: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 ou </a:t>
            </a:r>
            <a:r>
              <a:rPr lang="fr-BE" altLang="fr-FR" sz="2800" u="sng" dirty="0">
                <a:solidFill>
                  <a:srgbClr val="0099FF"/>
                </a:solidFill>
                <a:latin typeface="Aptos" panose="020B0004020202020204" pitchFamily="34" charset="0"/>
              </a:rPr>
              <a:t>cours par cours</a:t>
            </a: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. </a:t>
            </a:r>
          </a:p>
          <a:p>
            <a: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2800" dirty="0">
                <a:solidFill>
                  <a:srgbClr val="0099FF"/>
                </a:solidFill>
                <a:latin typeface="Aptos" panose="020B0004020202020204" pitchFamily="34" charset="0"/>
              </a:rPr>
              <a:t>Il/Elle peut et « doit » se rendre au cours !</a:t>
            </a:r>
            <a:r>
              <a:rPr lang="fr-BE" altLang="fr-FR" sz="3200" dirty="0">
                <a:solidFill>
                  <a:srgbClr val="0099FF"/>
                </a:solidFill>
                <a:latin typeface="Aptos" panose="020B0004020202020204" pitchFamily="34" charset="0"/>
              </a:rPr>
              <a:t> </a:t>
            </a:r>
            <a:endParaRPr lang="fr-BE" altLang="fr-FR" sz="1800" dirty="0">
              <a:solidFill>
                <a:srgbClr val="4D4D4D"/>
              </a:solidFill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435A9-1944-7B52-5E1A-5726A40D770E}"/>
              </a:ext>
            </a:extLst>
          </p:cNvPr>
          <p:cNvSpPr txBox="1"/>
          <p:nvPr/>
        </p:nvSpPr>
        <p:spPr>
          <a:xfrm>
            <a:off x="1707620" y="420130"/>
            <a:ext cx="877676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Programme Annuel Etudiant (PAE)</a:t>
            </a:r>
          </a:p>
        </p:txBody>
      </p:sp>
    </p:spTree>
    <p:extLst>
      <p:ext uri="{BB962C8B-B14F-4D97-AF65-F5344CB8AC3E}">
        <p14:creationId xmlns:p14="http://schemas.microsoft.com/office/powerpoint/2010/main" val="37380297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285F19-13FD-40BD-911A-F88687F01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1" y="1052736"/>
            <a:ext cx="10441458" cy="4424362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fr-BE"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MINERVAL</a:t>
            </a:r>
          </a:p>
          <a:p>
            <a:pPr marL="0" indent="0" algn="ctr">
              <a:buNone/>
              <a:defRPr/>
            </a:pPr>
            <a:b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</a:br>
            <a: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Vous devez payer vos </a:t>
            </a:r>
          </a:p>
          <a:p>
            <a:pPr marL="0" indent="0" algn="ctr">
              <a:buNone/>
              <a:defRPr/>
            </a:pPr>
            <a:r>
              <a:rPr lang="fr-BE" sz="36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DROITS D’INSCRIPTION :</a:t>
            </a:r>
          </a:p>
          <a:p>
            <a:pPr marL="0" indent="0" algn="ctr">
              <a:buNone/>
              <a:defRPr/>
            </a:pPr>
            <a: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50 € </a:t>
            </a:r>
            <a:r>
              <a:rPr lang="fr-BE" sz="2800" u="sng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AVANT le 31/10/2024</a:t>
            </a:r>
            <a: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 </a:t>
            </a:r>
          </a:p>
          <a:p>
            <a:pPr marL="0" indent="0" algn="ctr">
              <a:buNone/>
              <a:defRPr/>
            </a:pPr>
            <a:r>
              <a:rPr lang="fr-BE" sz="2800" dirty="0">
                <a:solidFill>
                  <a:srgbClr val="080808"/>
                </a:solidFill>
                <a:latin typeface="Aptos" panose="020B0004020202020204" pitchFamily="34" charset="0"/>
                <a:ea typeface="+mj-ea"/>
                <a:cs typeface="+mj-cs"/>
              </a:rPr>
              <a:t>suivi du solde avant le 01/02/25</a:t>
            </a:r>
          </a:p>
          <a:p>
            <a:pPr marL="0" indent="0" algn="ctr">
              <a:buNone/>
              <a:defRPr/>
            </a:pPr>
            <a:br>
              <a:rPr lang="fr-BE" sz="2800" dirty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</a:br>
            <a:r>
              <a:rPr lang="fr-BE" sz="2800" dirty="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+mj-cs"/>
              </a:rPr>
              <a:t>sinon l’année est perdue, il n’y aura AUCUN rattrapage possible !</a:t>
            </a:r>
          </a:p>
          <a:p>
            <a:pPr>
              <a:buFont typeface="Times New Roman" pitchFamily="16" charset="0"/>
              <a:buNone/>
              <a:defRPr/>
            </a:pPr>
            <a:endParaRPr lang="fr-BE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>
            <a:extLst>
              <a:ext uri="{FF2B5EF4-FFF2-40B4-BE49-F238E27FC236}">
                <a16:creationId xmlns:a16="http://schemas.microsoft.com/office/drawing/2014/main" id="{D8253873-0455-48B5-922F-A4C90368C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247" y="405730"/>
            <a:ext cx="72104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4400" b="1" dirty="0">
                <a:solidFill>
                  <a:srgbClr val="0070C0"/>
                </a:solidFill>
                <a:latin typeface="Aptos" panose="020B0004020202020204" pitchFamily="34" charset="0"/>
              </a:rPr>
              <a:t>Personnes de référence</a:t>
            </a:r>
          </a:p>
        </p:txBody>
      </p:sp>
      <p:sp>
        <p:nvSpPr>
          <p:cNvPr id="15363" name="Text Box 2">
            <a:extLst>
              <a:ext uri="{FF2B5EF4-FFF2-40B4-BE49-F238E27FC236}">
                <a16:creationId xmlns:a16="http://schemas.microsoft.com/office/drawing/2014/main" id="{1CEC0C5B-2C76-42A2-84BC-4FFB603F7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157" y="2239541"/>
            <a:ext cx="9329351" cy="374441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13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50000"/>
              </a:lnSpc>
              <a:spcBef>
                <a:spcPts val="450"/>
              </a:spcBef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fr-BE" altLang="fr-FR" sz="2400" dirty="0">
                <a:solidFill>
                  <a:srgbClr val="4D4D4D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Le corps académique – PROFESSEURS</a:t>
            </a:r>
          </a:p>
          <a:p>
            <a:pPr hangingPunct="1">
              <a:lnSpc>
                <a:spcPct val="150000"/>
              </a:lnSpc>
              <a:spcBef>
                <a:spcPts val="450"/>
              </a:spcBef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fr-BE" altLang="fr-FR" sz="2400" dirty="0">
                <a:solidFill>
                  <a:srgbClr val="4D4D4D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Le corps scientifique – ASSISTANTS</a:t>
            </a:r>
          </a:p>
          <a:p>
            <a:pPr hangingPunct="1">
              <a:lnSpc>
                <a:spcPct val="150000"/>
              </a:lnSpc>
              <a:spcBef>
                <a:spcPts val="450"/>
              </a:spcBef>
              <a:buClr>
                <a:srgbClr val="4D4D4D"/>
              </a:buClr>
              <a:buFont typeface="Arial" panose="020B0604020202020204" pitchFamily="34" charset="0"/>
              <a:buChar char="•"/>
              <a:defRPr/>
            </a:pPr>
            <a:r>
              <a:rPr lang="fr-BE" altLang="fr-FR" sz="2400" dirty="0">
                <a:solidFill>
                  <a:srgbClr val="4D4D4D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Le PATGS ou personnel administratif, technique, de gestion et de service (secrétariats et autres services de la Faculté et de l’Université en général)</a:t>
            </a:r>
          </a:p>
          <a:p>
            <a:pPr marL="1587" indent="0" algn="ctr" hangingPunct="1">
              <a:spcBef>
                <a:spcPts val="450"/>
              </a:spcBef>
              <a:buClr>
                <a:srgbClr val="4D4D4D"/>
              </a:buClr>
              <a:defRPr/>
            </a:pPr>
            <a:endParaRPr lang="fr-BE" altLang="fr-FR" sz="1800" dirty="0">
              <a:solidFill>
                <a:srgbClr val="4D4D4D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hangingPunct="1">
              <a:spcBef>
                <a:spcPts val="450"/>
              </a:spcBef>
              <a:buClrTx/>
              <a:defRPr/>
            </a:pPr>
            <a:endParaRPr lang="fr-BE" altLang="fr-FR" sz="1800" dirty="0">
              <a:solidFill>
                <a:srgbClr val="4D4D4D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 idx="4294967295"/>
          </p:nvPr>
        </p:nvSpPr>
        <p:spPr>
          <a:xfrm>
            <a:off x="2470151" y="142875"/>
            <a:ext cx="7283451" cy="11430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r>
              <a:rPr lang="nl-BE"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P</a:t>
            </a:r>
            <a:r>
              <a:rPr sz="44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ersonnes</a:t>
            </a:r>
            <a:r>
              <a:rPr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de </a:t>
            </a:r>
            <a:r>
              <a:rPr lang="nl-BE"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référence</a:t>
            </a:r>
            <a:endParaRPr sz="4400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1075038" y="1163640"/>
            <a:ext cx="10799805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891" indent="-342891">
              <a:buSzPct val="100000"/>
              <a:buFont typeface="Arial"/>
              <a:buChar char="•"/>
              <a:defRPr sz="2400" b="1"/>
            </a:pPr>
            <a:r>
              <a:rPr sz="2400" dirty="0" err="1">
                <a:latin typeface="Aptos" panose="020B0004020202020204" pitchFamily="34" charset="0"/>
              </a:rPr>
              <a:t>Secrétariat</a:t>
            </a:r>
            <a:r>
              <a:rPr sz="2400" dirty="0">
                <a:latin typeface="Aptos" panose="020B0004020202020204" pitchFamily="34" charset="0"/>
              </a:rPr>
              <a:t>: </a:t>
            </a:r>
            <a:r>
              <a:rPr lang="nl-BE" sz="2400" dirty="0">
                <a:latin typeface="Aptos" panose="020B0004020202020204" pitchFamily="34" charset="0"/>
              </a:rPr>
              <a:t>Yousra Chahboun</a:t>
            </a:r>
            <a:endParaRPr sz="2400" dirty="0">
              <a:latin typeface="Aptos" panose="020B0004020202020204" pitchFamily="34" charset="0"/>
            </a:endParaRPr>
          </a:p>
          <a:p>
            <a:pPr marL="342891" indent="-342891">
              <a:defRPr sz="2400"/>
            </a:pPr>
            <a:r>
              <a:rPr sz="2400" dirty="0">
                <a:latin typeface="Aptos" panose="020B0004020202020204" pitchFamily="34" charset="0"/>
              </a:rPr>
              <a:t>Pour </a:t>
            </a:r>
            <a:r>
              <a:rPr sz="2400" dirty="0" err="1">
                <a:latin typeface="Aptos" panose="020B0004020202020204" pitchFamily="34" charset="0"/>
              </a:rPr>
              <a:t>toutes</a:t>
            </a:r>
            <a:r>
              <a:rPr sz="2400" dirty="0">
                <a:latin typeface="Aptos" panose="020B0004020202020204" pitchFamily="34" charset="0"/>
              </a:rPr>
              <a:t> les questions </a:t>
            </a:r>
            <a:r>
              <a:rPr sz="2400" dirty="0" err="1">
                <a:latin typeface="Aptos" panose="020B0004020202020204" pitchFamily="34" charset="0"/>
              </a:rPr>
              <a:t>administratives</a:t>
            </a:r>
            <a:r>
              <a:rPr sz="2400" dirty="0">
                <a:latin typeface="Aptos" panose="020B0004020202020204" pitchFamily="34" charset="0"/>
              </a:rPr>
              <a:t> (ex.: report de note, inscription aux </a:t>
            </a:r>
            <a:r>
              <a:rPr sz="2400" dirty="0" err="1">
                <a:latin typeface="Aptos" panose="020B0004020202020204" pitchFamily="34" charset="0"/>
              </a:rPr>
              <a:t>cours</a:t>
            </a:r>
            <a:r>
              <a:rPr sz="2400" dirty="0">
                <a:latin typeface="Aptos" panose="020B0004020202020204" pitchFamily="34" charset="0"/>
              </a:rPr>
              <a:t>, aux </a:t>
            </a:r>
            <a:r>
              <a:rPr sz="2400" dirty="0" err="1">
                <a:latin typeface="Aptos" panose="020B0004020202020204" pitchFamily="34" charset="0"/>
              </a:rPr>
              <a:t>examens</a:t>
            </a:r>
            <a:r>
              <a:rPr sz="2400" dirty="0">
                <a:latin typeface="Aptos" panose="020B0004020202020204" pitchFamily="34" charset="0"/>
              </a:rPr>
              <a:t>, </a:t>
            </a:r>
            <a:r>
              <a:rPr sz="2400" dirty="0" err="1">
                <a:latin typeface="Aptos" panose="020B0004020202020204" pitchFamily="34" charset="0"/>
              </a:rPr>
              <a:t>à</a:t>
            </a:r>
            <a:r>
              <a:rPr sz="2400" dirty="0">
                <a:latin typeface="Aptos" panose="020B0004020202020204" pitchFamily="34" charset="0"/>
              </a:rPr>
              <a:t> la </a:t>
            </a:r>
            <a:r>
              <a:rPr sz="2400" dirty="0" err="1">
                <a:latin typeface="Aptos" panose="020B0004020202020204" pitchFamily="34" charset="0"/>
              </a:rPr>
              <a:t>seconde</a:t>
            </a:r>
            <a:r>
              <a:rPr sz="2400" dirty="0">
                <a:latin typeface="Aptos" panose="020B0004020202020204" pitchFamily="34" charset="0"/>
              </a:rPr>
              <a:t> session, etc.)</a:t>
            </a:r>
            <a:endParaRPr sz="2400" b="1" dirty="0">
              <a:latin typeface="Aptos" panose="020B0004020202020204" pitchFamily="34" charset="0"/>
            </a:endParaRPr>
          </a:p>
          <a:p>
            <a:pPr marL="342891" indent="-342891">
              <a:defRPr sz="2400" b="1"/>
            </a:pPr>
            <a:r>
              <a:rPr sz="2400" dirty="0" err="1">
                <a:latin typeface="Aptos" panose="020B0004020202020204" pitchFamily="34" charset="0"/>
              </a:rPr>
              <a:t>Tél</a:t>
            </a:r>
            <a:r>
              <a:rPr sz="2400" dirty="0">
                <a:latin typeface="Aptos" panose="020B0004020202020204" pitchFamily="34" charset="0"/>
              </a:rPr>
              <a:t> : +32(0)2 650.3</a:t>
            </a:r>
            <a:r>
              <a:rPr lang="nl-BE" sz="2400" dirty="0">
                <a:latin typeface="Aptos" panose="020B0004020202020204" pitchFamily="34" charset="0"/>
              </a:rPr>
              <a:t>0.77</a:t>
            </a:r>
          </a:p>
          <a:p>
            <a:pPr marL="342891" indent="-342891">
              <a:defRPr sz="2400" b="1"/>
            </a:pPr>
            <a:r>
              <a:rPr lang="en-GB" sz="2400" dirty="0">
                <a:latin typeface="Aptos" panose="020B0004020202020204" pitchFamily="34" charset="0"/>
              </a:rPr>
              <a:t>Email : </a:t>
            </a:r>
            <a:r>
              <a:rPr lang="en-GB" sz="2400" dirty="0" err="1">
                <a:latin typeface="Aptos" panose="020B0004020202020204" pitchFamily="34" charset="0"/>
              </a:rPr>
              <a:t>yousra.chahboun@ulb.be</a:t>
            </a:r>
            <a:endParaRPr lang="en-GB" sz="2400" dirty="0">
              <a:latin typeface="Aptos" panose="020B0004020202020204" pitchFamily="34" charset="0"/>
            </a:endParaRPr>
          </a:p>
          <a:p>
            <a:pPr marL="342891" indent="-342891">
              <a:defRPr sz="2400"/>
            </a:pPr>
            <a:r>
              <a:rPr sz="2400" dirty="0">
                <a:latin typeface="Aptos" panose="020B0004020202020204" pitchFamily="34" charset="0"/>
              </a:rPr>
              <a:t>Bureau: H3.</a:t>
            </a:r>
            <a:r>
              <a:rPr lang="nl-BE" sz="2400" dirty="0">
                <a:latin typeface="Aptos" panose="020B0004020202020204" pitchFamily="34" charset="0"/>
              </a:rPr>
              <a:t>127</a:t>
            </a:r>
          </a:p>
          <a:p>
            <a:pPr marL="342891" indent="-342891">
              <a:defRPr sz="2400"/>
            </a:pPr>
            <a:endParaRPr sz="2400" dirty="0">
              <a:latin typeface="Aptos" panose="020B0004020202020204" pitchFamily="34" charset="0"/>
            </a:endParaRPr>
          </a:p>
          <a:p>
            <a:pPr marL="342891" indent="-342891">
              <a:buSzPct val="100000"/>
              <a:buFont typeface="Arial"/>
              <a:buChar char="•"/>
              <a:defRPr sz="2400" b="1"/>
            </a:pPr>
            <a:r>
              <a:rPr sz="2400" dirty="0" err="1">
                <a:latin typeface="Aptos" panose="020B0004020202020204" pitchFamily="34" charset="0"/>
              </a:rPr>
              <a:t>Responsable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académique</a:t>
            </a:r>
            <a:r>
              <a:rPr sz="2400" dirty="0">
                <a:latin typeface="Aptos" panose="020B0004020202020204" pitchFamily="34" charset="0"/>
              </a:rPr>
              <a:t>: </a:t>
            </a:r>
            <a:r>
              <a:rPr lang="nl-BE" sz="2400" dirty="0">
                <a:latin typeface="Aptos" panose="020B0004020202020204" pitchFamily="34" charset="0"/>
              </a:rPr>
              <a:t>Emilie van Haute</a:t>
            </a:r>
          </a:p>
          <a:p>
            <a:pPr>
              <a:buSzPct val="100000"/>
              <a:defRPr sz="2400" b="1"/>
            </a:pPr>
            <a:r>
              <a:rPr lang="nl-BE" sz="2400" dirty="0">
                <a:latin typeface="Aptos" panose="020B0004020202020204" pitchFamily="34" charset="0"/>
              </a:rPr>
              <a:t>Bureau: S11.125 (lundis 9h30-11h30)</a:t>
            </a:r>
          </a:p>
          <a:p>
            <a:pPr marL="342891" indent="-342891">
              <a:buSzPct val="100000"/>
              <a:buFont typeface="Arial"/>
              <a:buChar char="•"/>
              <a:defRPr sz="2400" b="1"/>
            </a:pPr>
            <a:r>
              <a:rPr lang="nl-BE" sz="2400" dirty="0">
                <a:latin typeface="Aptos" panose="020B0004020202020204" pitchFamily="34" charset="0"/>
              </a:rPr>
              <a:t>J</a:t>
            </a:r>
            <a:r>
              <a:rPr sz="2400" dirty="0" err="1">
                <a:latin typeface="Aptos" panose="020B0004020202020204" pitchFamily="34" charset="0"/>
              </a:rPr>
              <a:t>ury</a:t>
            </a:r>
            <a:r>
              <a:rPr sz="2400" dirty="0">
                <a:latin typeface="Aptos" panose="020B0004020202020204" pitchFamily="34" charset="0"/>
              </a:rPr>
              <a:t> et </a:t>
            </a:r>
            <a:r>
              <a:rPr sz="2400" dirty="0" err="1">
                <a:latin typeface="Aptos" panose="020B0004020202020204" pitchFamily="34" charset="0"/>
              </a:rPr>
              <a:t>délibérations</a:t>
            </a:r>
            <a:r>
              <a:rPr lang="nl-BE" sz="2400" dirty="0">
                <a:latin typeface="Aptos" panose="020B0004020202020204" pitchFamily="34" charset="0"/>
              </a:rPr>
              <a:t>: Corinne Torrekens</a:t>
            </a:r>
            <a:endParaRPr sz="2400" dirty="0">
              <a:latin typeface="Aptos" panose="020B0004020202020204" pitchFamily="34" charset="0"/>
            </a:endParaRPr>
          </a:p>
        </p:txBody>
      </p:sp>
      <p:pic>
        <p:nvPicPr>
          <p:cNvPr id="2" name="Image 2" descr="Une image contenant motif, carré, pixel&#10;&#10;Description générée automatiquement">
            <a:extLst>
              <a:ext uri="{FF2B5EF4-FFF2-40B4-BE49-F238E27FC236}">
                <a16:creationId xmlns:a16="http://schemas.microsoft.com/office/drawing/2014/main" id="{B7215A4F-BDA3-7967-E19B-A2C60270B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871" y="4997138"/>
            <a:ext cx="1819972" cy="1819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C5929-BA08-10F3-16AF-F93FD90ABB81}"/>
              </a:ext>
            </a:extLst>
          </p:cNvPr>
          <p:cNvSpPr txBox="1"/>
          <p:nvPr/>
        </p:nvSpPr>
        <p:spPr>
          <a:xfrm>
            <a:off x="4374291" y="5739225"/>
            <a:ext cx="494462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ptos" panose="020B0004020202020204" pitchFamily="34" charset="0"/>
                <a:sym typeface="Calibri"/>
              </a:rPr>
              <a:t>Contacts des différents secrétariats:</a:t>
            </a:r>
          </a:p>
        </p:txBody>
      </p:sp>
    </p:spTree>
    <p:extLst>
      <p:ext uri="{BB962C8B-B14F-4D97-AF65-F5344CB8AC3E}">
        <p14:creationId xmlns:p14="http://schemas.microsoft.com/office/powerpoint/2010/main" val="282264834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3" descr="plan Solbosch.tiff">
            <a:extLst>
              <a:ext uri="{FF2B5EF4-FFF2-40B4-BE49-F238E27FC236}">
                <a16:creationId xmlns:a16="http://schemas.microsoft.com/office/drawing/2014/main" id="{C381D851-6725-4FC7-B8FB-27B8C0FB3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"/>
          <a:stretch>
            <a:fillRect/>
          </a:stretch>
        </p:blipFill>
        <p:spPr bwMode="auto">
          <a:xfrm>
            <a:off x="4666296" y="2021785"/>
            <a:ext cx="4273390" cy="299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95BE267-5D35-4A31-8DA5-BE1CE3C04CD2}"/>
              </a:ext>
            </a:extLst>
          </p:cNvPr>
          <p:cNvCxnSpPr>
            <a:cxnSpLocks/>
            <a:stCxn id="44" idx="2"/>
          </p:cNvCxnSpPr>
          <p:nvPr/>
        </p:nvCxnSpPr>
        <p:spPr>
          <a:xfrm flipH="1" flipV="1">
            <a:off x="4460440" y="3098569"/>
            <a:ext cx="1269069" cy="32778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ZoneTexte 15">
            <a:extLst>
              <a:ext uri="{FF2B5EF4-FFF2-40B4-BE49-F238E27FC236}">
                <a16:creationId xmlns:a16="http://schemas.microsoft.com/office/drawing/2014/main" id="{44C7398F-3508-40B3-A713-89DB23F7D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977" y="5750425"/>
            <a:ext cx="8380693" cy="70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br>
              <a:rPr lang="fr-BE" altLang="fr-FR" sz="1575" dirty="0">
                <a:solidFill>
                  <a:schemeClr val="bg2">
                    <a:lumMod val="10000"/>
                  </a:schemeClr>
                </a:solidFill>
                <a:latin typeface="Gill Sans MT" panose="020B0502020104020203" pitchFamily="34" charset="0"/>
              </a:rPr>
            </a:br>
            <a:r>
              <a:rPr lang="fr-BE" altLang="fr-FR" sz="2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Bâtiment S - Bâtiment H - Institut d’études européennes (IEE)</a:t>
            </a:r>
            <a:endParaRPr lang="fr-BE" altLang="fr-FR" sz="1575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27" name="Image 2">
            <a:extLst>
              <a:ext uri="{FF2B5EF4-FFF2-40B4-BE49-F238E27FC236}">
                <a16:creationId xmlns:a16="http://schemas.microsoft.com/office/drawing/2014/main" id="{ED4C2D4C-72A6-4C7D-B69B-3FC7531349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816" y="1467022"/>
            <a:ext cx="1269068" cy="18934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1">
            <a:extLst>
              <a:ext uri="{FF2B5EF4-FFF2-40B4-BE49-F238E27FC236}">
                <a16:creationId xmlns:a16="http://schemas.microsoft.com/office/drawing/2014/main" id="{DE002F18-FD24-435D-B164-19EE4F95BB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404" t="13472"/>
          <a:stretch>
            <a:fillRect/>
          </a:stretch>
        </p:blipFill>
        <p:spPr bwMode="auto">
          <a:xfrm>
            <a:off x="9180862" y="2397211"/>
            <a:ext cx="2788506" cy="17632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Ellipse 18">
            <a:extLst>
              <a:ext uri="{FF2B5EF4-FFF2-40B4-BE49-F238E27FC236}">
                <a16:creationId xmlns:a16="http://schemas.microsoft.com/office/drawing/2014/main" id="{AA96DDB9-97E9-4FA2-8437-BCBB526BD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9508" y="3234348"/>
            <a:ext cx="404592" cy="384009"/>
          </a:xfrm>
          <a:prstGeom prst="ellipse">
            <a:avLst/>
          </a:prstGeom>
          <a:noFill/>
          <a:ln w="57150">
            <a:solidFill>
              <a:srgbClr val="F07F0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8218" tIns="24110" rIns="48218" bIns="2411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350"/>
          </a:p>
        </p:txBody>
      </p:sp>
      <p:sp>
        <p:nvSpPr>
          <p:cNvPr id="53" name="Ellipse 18">
            <a:extLst>
              <a:ext uri="{FF2B5EF4-FFF2-40B4-BE49-F238E27FC236}">
                <a16:creationId xmlns:a16="http://schemas.microsoft.com/office/drawing/2014/main" id="{B644BB4C-2EB2-49C3-9412-435E75D48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619" y="3646964"/>
            <a:ext cx="404592" cy="384009"/>
          </a:xfrm>
          <a:prstGeom prst="ellipse">
            <a:avLst/>
          </a:prstGeom>
          <a:noFill/>
          <a:ln w="57150">
            <a:solidFill>
              <a:srgbClr val="F07F0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8218" tIns="24110" rIns="48218" bIns="2411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350"/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238D1295-5D8B-4BF9-BED1-14BB5CCEA41C}"/>
              </a:ext>
            </a:extLst>
          </p:cNvPr>
          <p:cNvCxnSpPr>
            <a:cxnSpLocks/>
          </p:cNvCxnSpPr>
          <p:nvPr/>
        </p:nvCxnSpPr>
        <p:spPr>
          <a:xfrm flipV="1">
            <a:off x="6856100" y="3829404"/>
            <a:ext cx="2271653" cy="1713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 Box 1">
            <a:extLst>
              <a:ext uri="{FF2B5EF4-FFF2-40B4-BE49-F238E27FC236}">
                <a16:creationId xmlns:a16="http://schemas.microsoft.com/office/drawing/2014/main" id="{D920A9D9-5CC4-4512-AC6F-B6D24EE5B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977" y="334041"/>
            <a:ext cx="838069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4400" b="1" dirty="0">
                <a:solidFill>
                  <a:srgbClr val="0070C0"/>
                </a:solidFill>
                <a:latin typeface="Aptos" panose="020B0004020202020204" pitchFamily="34" charset="0"/>
              </a:rPr>
              <a:t>3 bâtiments pour </a:t>
            </a:r>
            <a:r>
              <a:rPr lang="fr-BE" altLang="fr-FR" sz="4400" b="1" dirty="0" err="1">
                <a:solidFill>
                  <a:srgbClr val="0070C0"/>
                </a:solidFill>
                <a:latin typeface="Aptos" panose="020B0004020202020204" pitchFamily="34" charset="0"/>
              </a:rPr>
              <a:t>SciencePo</a:t>
            </a:r>
            <a:endParaRPr lang="fr-BE" altLang="fr-FR" sz="4400" b="1" dirty="0">
              <a:solidFill>
                <a:srgbClr val="0070C0"/>
              </a:solidFill>
              <a:latin typeface="Aptos" panose="020B0004020202020204" pitchFamily="34" charset="0"/>
            </a:endParaRPr>
          </a:p>
        </p:txBody>
      </p:sp>
      <p:sp>
        <p:nvSpPr>
          <p:cNvPr id="2" name="Ellipse 18">
            <a:extLst>
              <a:ext uri="{FF2B5EF4-FFF2-40B4-BE49-F238E27FC236}">
                <a16:creationId xmlns:a16="http://schemas.microsoft.com/office/drawing/2014/main" id="{B6E0C266-D8F9-637F-0335-6C6D987C4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9725" y="3949530"/>
            <a:ext cx="404592" cy="384009"/>
          </a:xfrm>
          <a:prstGeom prst="ellipse">
            <a:avLst/>
          </a:prstGeom>
          <a:noFill/>
          <a:ln w="57150">
            <a:solidFill>
              <a:srgbClr val="F07F0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8218" tIns="24110" rIns="48218" bIns="2411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49238" algn="l"/>
                <a:tab pos="498475" algn="l"/>
                <a:tab pos="749300" algn="l"/>
                <a:tab pos="998538" algn="l"/>
                <a:tab pos="1249363" algn="l"/>
                <a:tab pos="1498600" algn="l"/>
                <a:tab pos="1749425" algn="l"/>
                <a:tab pos="1998663" algn="l"/>
                <a:tab pos="2249488" algn="l"/>
                <a:tab pos="2498725" algn="l"/>
                <a:tab pos="2749550" algn="l"/>
                <a:tab pos="299878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35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B4CB84-F109-B3EB-C25A-E19FC1AAB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062" y="4307911"/>
            <a:ext cx="2172663" cy="1493813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3257D23-DF72-5531-AE2D-6BA5794FC204}"/>
              </a:ext>
            </a:extLst>
          </p:cNvPr>
          <p:cNvCxnSpPr>
            <a:cxnSpLocks/>
          </p:cNvCxnSpPr>
          <p:nvPr/>
        </p:nvCxnSpPr>
        <p:spPr>
          <a:xfrm>
            <a:off x="6851432" y="4041030"/>
            <a:ext cx="1393782" cy="8398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11457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r>
              <a:rPr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Comment </a:t>
            </a:r>
            <a:r>
              <a:rPr sz="44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trouver</a:t>
            </a:r>
            <a:r>
              <a:rPr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un local?</a:t>
            </a:r>
          </a:p>
        </p:txBody>
      </p:sp>
      <p:sp>
        <p:nvSpPr>
          <p:cNvPr id="257" name="Shape 257"/>
          <p:cNvSpPr/>
          <p:nvPr/>
        </p:nvSpPr>
        <p:spPr>
          <a:xfrm>
            <a:off x="4125981" y="1881191"/>
            <a:ext cx="394004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400"/>
              </a:spcBef>
              <a:defRPr sz="6000">
                <a:solidFill>
                  <a:srgbClr val="0070C0"/>
                </a:solidFill>
              </a:defRPr>
            </a:pPr>
            <a:r>
              <a:rPr sz="6000" dirty="0">
                <a:latin typeface="Aptos" panose="020B0004020202020204" pitchFamily="34" charset="0"/>
              </a:rPr>
              <a:t>S.</a:t>
            </a:r>
            <a:r>
              <a:rPr sz="6000" dirty="0">
                <a:solidFill>
                  <a:srgbClr val="FF0000"/>
                </a:solidFill>
                <a:latin typeface="Aptos" panose="020B0004020202020204" pitchFamily="34" charset="0"/>
              </a:rPr>
              <a:t>A</a:t>
            </a:r>
            <a:r>
              <a:rPr sz="6000" dirty="0">
                <a:solidFill>
                  <a:schemeClr val="accent3"/>
                </a:solidFill>
                <a:latin typeface="Aptos" panose="020B0004020202020204" pitchFamily="34" charset="0"/>
              </a:rPr>
              <a:t>Y</a:t>
            </a:r>
            <a:r>
              <a:rPr sz="6000" dirty="0">
                <a:solidFill>
                  <a:srgbClr val="FFC000"/>
                </a:solidFill>
                <a:latin typeface="Aptos" panose="020B0004020202020204" pitchFamily="34" charset="0"/>
              </a:rPr>
              <a:t>2</a:t>
            </a:r>
            <a:r>
              <a:rPr sz="6000" dirty="0">
                <a:latin typeface="Aptos" panose="020B0004020202020204" pitchFamily="34" charset="0"/>
              </a:rPr>
              <a:t>.</a:t>
            </a:r>
            <a:r>
              <a:rPr sz="6000" dirty="0">
                <a:solidFill>
                  <a:schemeClr val="tx1"/>
                </a:solidFill>
                <a:latin typeface="Aptos" panose="020B0004020202020204" pitchFamily="34" charset="0"/>
              </a:rPr>
              <a:t>112</a:t>
            </a:r>
          </a:p>
        </p:txBody>
      </p:sp>
      <p:sp>
        <p:nvSpPr>
          <p:cNvPr id="258" name="Shape 258"/>
          <p:cNvSpPr/>
          <p:nvPr/>
        </p:nvSpPr>
        <p:spPr>
          <a:xfrm>
            <a:off x="1205600" y="3287077"/>
            <a:ext cx="2806215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0070C0"/>
                </a:solidFill>
              </a:defRPr>
            </a:pPr>
            <a:r>
              <a:rPr sz="3200" dirty="0">
                <a:latin typeface="Aptos" panose="020B0004020202020204" pitchFamily="34" charset="0"/>
              </a:rPr>
              <a:t>Campus</a:t>
            </a:r>
          </a:p>
          <a:p>
            <a:pPr>
              <a:defRPr sz="2400">
                <a:solidFill>
                  <a:srgbClr val="0070C0"/>
                </a:solidFill>
              </a:defRPr>
            </a:pPr>
            <a:r>
              <a:rPr sz="3200" dirty="0">
                <a:latin typeface="Aptos" panose="020B0004020202020204" pitchFamily="34" charset="0"/>
              </a:rPr>
              <a:t>S = SOLBOSCH</a:t>
            </a:r>
          </a:p>
        </p:txBody>
      </p:sp>
      <p:sp>
        <p:nvSpPr>
          <p:cNvPr id="259" name="Shape 259"/>
          <p:cNvSpPr/>
          <p:nvPr/>
        </p:nvSpPr>
        <p:spPr>
          <a:xfrm>
            <a:off x="4352927" y="3317879"/>
            <a:ext cx="130901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0000"/>
                </a:solidFill>
              </a:defRPr>
            </a:lvl1pPr>
          </a:lstStyle>
          <a:p>
            <a:r>
              <a:rPr dirty="0" err="1">
                <a:latin typeface="Aptos" panose="020B0004020202020204" pitchFamily="34" charset="0"/>
              </a:rPr>
              <a:t>Bâtiment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260" name="Shape 260"/>
          <p:cNvSpPr/>
          <p:nvPr/>
        </p:nvSpPr>
        <p:spPr>
          <a:xfrm>
            <a:off x="5929312" y="3317879"/>
            <a:ext cx="14001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r>
              <a:rPr dirty="0">
                <a:latin typeface="Aptos" panose="020B0004020202020204" pitchFamily="34" charset="0"/>
              </a:rPr>
              <a:t>Porte du </a:t>
            </a:r>
            <a:r>
              <a:rPr dirty="0" err="1">
                <a:latin typeface="Aptos" panose="020B0004020202020204" pitchFamily="34" charset="0"/>
              </a:rPr>
              <a:t>bâtiment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7577141" y="3317879"/>
            <a:ext cx="10204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FFC000"/>
                </a:solidFill>
              </a:defRPr>
            </a:lvl1pPr>
          </a:lstStyle>
          <a:p>
            <a:r>
              <a:rPr dirty="0" err="1">
                <a:latin typeface="Aptos" panose="020B0004020202020204" pitchFamily="34" charset="0"/>
              </a:rPr>
              <a:t>Niveau</a:t>
            </a:r>
            <a:endParaRPr dirty="0">
              <a:latin typeface="Aptos" panose="020B0004020202020204" pitchFamily="34" charset="0"/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8877303" y="3303592"/>
            <a:ext cx="127476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r>
              <a:rPr dirty="0" err="1">
                <a:latin typeface="Aptos" panose="020B0004020202020204" pitchFamily="34" charset="0"/>
              </a:rPr>
              <a:t>Numéro</a:t>
            </a:r>
            <a:r>
              <a:rPr dirty="0">
                <a:latin typeface="Aptos" panose="020B0004020202020204" pitchFamily="34" charset="0"/>
              </a:rPr>
              <a:t> du local</a:t>
            </a:r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9BCD177-6845-D2B7-420D-050014B63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2204864"/>
            <a:ext cx="727280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6600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6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OUTILS INFORMATIQUES</a:t>
            </a:r>
            <a:endParaRPr lang="fr-BE" altLang="fr-FR" sz="48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4D4D4D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696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1E1C3DC9-FADE-4B45-8BD4-881E50EF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805" y="1421027"/>
            <a:ext cx="9922476" cy="512805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Portail en ligne où sont transmis les avis de cours, d’examens et diverses communications officielles de la Faculté.</a:t>
            </a:r>
          </a:p>
          <a:p>
            <a: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2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Consultez-le quotidiennement !</a:t>
            </a:r>
          </a:p>
          <a:p>
            <a: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200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2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monulb.be</a:t>
            </a:r>
            <a:endParaRPr lang="fr-BE" altLang="fr-FR" sz="3200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200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  <a:cs typeface="+mn-cs"/>
            </a:endParaRPr>
          </a:p>
          <a:p>
            <a: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2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Donne également accès à tous les autres outils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56B08-4B8B-A2B0-4692-9C86A183DD59}"/>
              </a:ext>
            </a:extLst>
          </p:cNvPr>
          <p:cNvSpPr txBox="1"/>
          <p:nvPr/>
        </p:nvSpPr>
        <p:spPr>
          <a:xfrm>
            <a:off x="4919717" y="457200"/>
            <a:ext cx="235256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E"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Mon ULB</a:t>
            </a:r>
          </a:p>
        </p:txBody>
      </p:sp>
    </p:spTree>
    <p:extLst>
      <p:ext uri="{BB962C8B-B14F-4D97-AF65-F5344CB8AC3E}">
        <p14:creationId xmlns:p14="http://schemas.microsoft.com/office/powerpoint/2010/main" val="298745455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1E1C3DC9-FADE-4B45-8BD4-881E50EF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2204864"/>
            <a:ext cx="6912768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Horaires</a:t>
            </a:r>
            <a:r>
              <a:rPr lang="fr-BE" altLang="fr-FR" dirty="0">
                <a:solidFill>
                  <a:srgbClr val="0099FF"/>
                </a:solidFill>
                <a:latin typeface="Aptos" panose="020B0004020202020204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Des cours et des examens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Portail en ligne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HORAIRES ULB (Time Edit)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defRPr/>
            </a:pPr>
            <a:r>
              <a:rPr lang="fr-BE" altLang="fr-FR" sz="3600" spc="-150" dirty="0">
                <a:solidFill>
                  <a:srgbClr val="0000FF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ulb.be/fr/horaires</a:t>
            </a:r>
            <a:endParaRPr lang="fr-BE" altLang="fr-FR" sz="3600" spc="-150" dirty="0">
              <a:solidFill>
                <a:srgbClr val="0000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4D4D4D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497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F59F286-286D-4077-B995-6FCE7E1D691A}"/>
              </a:ext>
            </a:extLst>
          </p:cNvPr>
          <p:cNvSpPr txBox="1">
            <a:spLocks/>
          </p:cNvSpPr>
          <p:nvPr/>
        </p:nvSpPr>
        <p:spPr>
          <a:xfrm>
            <a:off x="2567609" y="1412776"/>
            <a:ext cx="7929637" cy="442436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/>
            <a:r>
              <a:rPr lang="en-US" dirty="0" err="1">
                <a:latin typeface="Aptos" panose="020B0004020202020204" pitchFamily="34" charset="0"/>
              </a:rPr>
              <a:t>Vous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retrouverez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cette</a:t>
            </a:r>
            <a:r>
              <a:rPr lang="en-US" dirty="0">
                <a:latin typeface="Aptos" panose="020B0004020202020204" pitchFamily="34" charset="0"/>
              </a:rPr>
              <a:t> presentation sur le site du </a:t>
            </a:r>
            <a:r>
              <a:rPr lang="en-US" dirty="0" err="1">
                <a:latin typeface="Aptos" panose="020B0004020202020204" pitchFamily="34" charset="0"/>
              </a:rPr>
              <a:t>Département</a:t>
            </a:r>
            <a:r>
              <a:rPr lang="en-US" dirty="0">
                <a:latin typeface="Aptos" panose="020B0004020202020204" pitchFamily="34" charset="0"/>
              </a:rPr>
              <a:t> (</a:t>
            </a:r>
            <a:r>
              <a:rPr lang="en-US" dirty="0" err="1">
                <a:latin typeface="Aptos" panose="020B0004020202020204" pitchFamily="34" charset="0"/>
              </a:rPr>
              <a:t>PhiSoc</a:t>
            </a:r>
            <a:r>
              <a:rPr lang="en-US" dirty="0">
                <a:latin typeface="Aptos" panose="020B0004020202020204" pitchFamily="34" charset="0"/>
              </a:rPr>
              <a:t> – </a:t>
            </a:r>
            <a:r>
              <a:rPr lang="en-US" dirty="0" err="1">
                <a:latin typeface="Aptos" panose="020B0004020202020204" pitchFamily="34" charset="0"/>
              </a:rPr>
              <a:t>SciencePo</a:t>
            </a:r>
            <a:r>
              <a:rPr lang="en-US" dirty="0">
                <a:latin typeface="Aptos" panose="020B0004020202020204" pitchFamily="34" charset="0"/>
              </a:rPr>
              <a:t>)</a:t>
            </a:r>
            <a:endParaRPr lang="en-US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6048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1E1C3DC9-FADE-4B45-8BD4-881E50EF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892" y="2121062"/>
            <a:ext cx="10033686" cy="322941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Université virtuelle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« L’UV »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Portail en ligne où sont transmis les supports de cours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defRPr/>
            </a:pPr>
            <a:r>
              <a:rPr lang="fr-BE" altLang="fr-FR" sz="3600" u="sng" spc="-150" dirty="0">
                <a:solidFill>
                  <a:srgbClr val="0000FF"/>
                </a:solidFill>
                <a:latin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uv.ulb.ac.be/login/index.php</a:t>
            </a:r>
            <a:endParaRPr lang="fr-BE" altLang="fr-FR" sz="3600" dirty="0">
              <a:solidFill>
                <a:srgbClr val="0000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7594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1E1C3DC9-FADE-4B45-8BD4-881E50EF7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092" y="1075037"/>
            <a:ext cx="9786552" cy="4261108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defRPr/>
            </a:pPr>
            <a:r>
              <a:rPr lang="fr-BE" alt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IMPORTANT – pratique !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rgbClr val="4D4D4D"/>
                </a:solidFill>
                <a:latin typeface="Aptos" panose="020B0004020202020204" pitchFamily="34" charset="0"/>
              </a:rPr>
              <a:t>Vous pouvez vous connecter au portail Horaires même si votre ID numérique étudiant n’est pas encore activée, idem pour l’UV, jusqu’à fin septembre.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08301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60CB23E-2C53-43F5-A3DC-48B92432CCF9}"/>
              </a:ext>
            </a:extLst>
          </p:cNvPr>
          <p:cNvSpPr txBox="1"/>
          <p:nvPr/>
        </p:nvSpPr>
        <p:spPr>
          <a:xfrm>
            <a:off x="4871864" y="908721"/>
            <a:ext cx="53285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Aptos" panose="020B0004020202020204" pitchFamily="34" charset="0"/>
              </a:rPr>
              <a:t>Email ULB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A97E3BE-3A7D-45A1-B401-2ECFB3CA0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5297" y="2276871"/>
            <a:ext cx="9712411" cy="367240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Gill Sans MT" panose="020B0502020104020203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Seul email officiel et de communication avec nous …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A consulter tous les jours.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Application </a:t>
            </a:r>
            <a:r>
              <a:rPr lang="fr-BE" altLang="fr-FR" sz="2400" dirty="0">
                <a:solidFill>
                  <a:schemeClr val="tx1"/>
                </a:solidFill>
                <a:latin typeface="Aptos" panose="020B0004020202020204" pitchFamily="34" charset="0"/>
              </a:rPr>
              <a:t>OUTLOOK</a:t>
            </a:r>
            <a:r>
              <a:rPr lang="fr-BE" altLang="fr-FR" sz="3600" dirty="0">
                <a:solidFill>
                  <a:schemeClr val="tx1"/>
                </a:solidFill>
                <a:latin typeface="Aptos" panose="020B0004020202020204" pitchFamily="34" charset="0"/>
              </a:rPr>
              <a:t> disponible sur smartphone.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442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>
            <a:extLst>
              <a:ext uri="{FF2B5EF4-FFF2-40B4-BE49-F238E27FC236}">
                <a16:creationId xmlns:a16="http://schemas.microsoft.com/office/drawing/2014/main" id="{006ED081-FA25-41FD-A2FC-ECB752DFF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659" y="358347"/>
            <a:ext cx="9737125" cy="173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BE" altLang="fr-FR" sz="4400" b="1" dirty="0">
                <a:solidFill>
                  <a:srgbClr val="0070C0"/>
                </a:solidFill>
                <a:latin typeface="Aptos" panose="020B0004020202020204" pitchFamily="34" charset="0"/>
              </a:rPr>
              <a:t>Quelques références à retenir à l’ULB</a:t>
            </a:r>
          </a:p>
        </p:txBody>
      </p:sp>
      <p:sp>
        <p:nvSpPr>
          <p:cNvPr id="18435" name="Text Box 2">
            <a:extLst>
              <a:ext uri="{FF2B5EF4-FFF2-40B4-BE49-F238E27FC236}">
                <a16:creationId xmlns:a16="http://schemas.microsoft.com/office/drawing/2014/main" id="{07C7A71C-9EAF-4C31-98C4-E924C2378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659" y="2000319"/>
            <a:ext cx="8550876" cy="449933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608013" indent="-60801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hangingPunct="1">
              <a:lnSpc>
                <a:spcPct val="150000"/>
              </a:lnSpc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altLang="fr-FR" sz="2400" spc="-150" dirty="0">
                <a:solidFill>
                  <a:schemeClr val="tx1"/>
                </a:solidFill>
                <a:latin typeface="Aptos" panose="020B0004020202020204" pitchFamily="34" charset="0"/>
              </a:rPr>
              <a:t>Le service social étudiants - </a:t>
            </a:r>
            <a:r>
              <a:rPr lang="fr-BE" sz="2400" dirty="0">
                <a:solidFill>
                  <a:srgbClr val="008FC2"/>
                </a:solidFill>
                <a:latin typeface="Aptos" panose="020B0004020202020204" pitchFamily="34" charset="0"/>
                <a:hlinkClick r:id="rId3"/>
              </a:rPr>
              <a:t>sse@ulb.be</a:t>
            </a:r>
            <a:endParaRPr lang="fr-BE" sz="2400" dirty="0">
              <a:solidFill>
                <a:srgbClr val="008FC2"/>
              </a:solidFill>
              <a:latin typeface="Aptos" panose="020B0004020202020204" pitchFamily="34" charset="0"/>
            </a:endParaRPr>
          </a:p>
          <a:p>
            <a:pPr marL="0" indent="0" hangingPunct="1">
              <a:lnSpc>
                <a:spcPct val="150000"/>
              </a:lnSpc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altLang="fr-FR" sz="2400" spc="-150" dirty="0">
                <a:solidFill>
                  <a:schemeClr val="tx1"/>
                </a:solidFill>
                <a:latin typeface="Aptos" panose="020B0004020202020204" pitchFamily="34" charset="0"/>
              </a:rPr>
              <a:t>Le Service étudiant à besoins spécifiques (EBS / ESH) - </a:t>
            </a:r>
            <a:r>
              <a:rPr lang="fr-BE" sz="2400" dirty="0">
                <a:latin typeface="Aptos" panose="020B0004020202020204" pitchFamily="34" charset="0"/>
                <a:hlinkClick r:id="rId4" tooltip="mailto:ebs.esh@ulb.be"/>
              </a:rPr>
              <a:t>ebs.esh@ulb.be</a:t>
            </a:r>
            <a:r>
              <a:rPr lang="fr-BE" altLang="fr-FR" sz="2400" spc="-150" dirty="0">
                <a:solidFill>
                  <a:schemeClr val="tx1"/>
                </a:solidFill>
                <a:latin typeface="Aptos" panose="020B0004020202020204" pitchFamily="34" charset="0"/>
                <a:hlinkClick r:id="rId4" tooltip="mailto:ebs.esh@ulb.be"/>
              </a:rPr>
              <a:t>  </a:t>
            </a:r>
            <a:endParaRPr lang="fr-BE" altLang="fr-FR" sz="2400" spc="-15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marL="0" indent="0" hangingPunct="1">
              <a:lnSpc>
                <a:spcPct val="150000"/>
              </a:lnSpc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altLang="fr-FR" sz="2400" spc="-150" dirty="0">
                <a:solidFill>
                  <a:schemeClr val="tx1"/>
                </a:solidFill>
                <a:latin typeface="Aptos" panose="020B0004020202020204" pitchFamily="34" charset="0"/>
              </a:rPr>
              <a:t>Aimer à l’ULB - </a:t>
            </a:r>
            <a:r>
              <a:rPr lang="fr-BE" altLang="fr-FR" sz="2400" spc="-150" dirty="0">
                <a:solidFill>
                  <a:srgbClr val="38424E"/>
                </a:solidFill>
                <a:latin typeface="Aptos" panose="020B0004020202020204" pitchFamily="34" charset="0"/>
                <a:hlinkClick r:id="rId5"/>
              </a:rPr>
              <a:t>aimeralulb.be</a:t>
            </a:r>
            <a:endParaRPr lang="bg-BG" altLang="fr-FR" sz="2400" spc="-150" dirty="0">
              <a:solidFill>
                <a:srgbClr val="38424E"/>
              </a:solidFill>
              <a:latin typeface="Aptos" panose="020B0004020202020204" pitchFamily="34" charset="0"/>
            </a:endParaRPr>
          </a:p>
          <a:p>
            <a:pPr marL="0" indent="0" hangingPunct="1">
              <a:lnSpc>
                <a:spcPct val="150000"/>
              </a:lnSpc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altLang="fr-FR" sz="2400" spc="-150" dirty="0">
                <a:solidFill>
                  <a:schemeClr val="tx1"/>
                </a:solidFill>
                <a:latin typeface="Aptos" panose="020B0004020202020204" pitchFamily="34" charset="0"/>
              </a:rPr>
              <a:t>PSY Campus -</a:t>
            </a:r>
            <a:r>
              <a:rPr lang="bg-BG" altLang="fr-FR" sz="2400" spc="-150" dirty="0">
                <a:solidFill>
                  <a:schemeClr val="tx1"/>
                </a:solidFill>
                <a:latin typeface="Aptos" panose="020B0004020202020204" pitchFamily="34" charset="0"/>
              </a:rPr>
              <a:t> </a:t>
            </a:r>
            <a:r>
              <a:rPr lang="fr-BE" sz="2400" dirty="0">
                <a:solidFill>
                  <a:srgbClr val="20489E"/>
                </a:solidFill>
                <a:latin typeface="Aptos" panose="020B0004020202020204" pitchFamily="34" charset="0"/>
                <a:hlinkClick r:id="rId6"/>
              </a:rPr>
              <a:t>psycampus@ssmulb.be </a:t>
            </a:r>
            <a:endParaRPr lang="fr-BE" sz="2400" dirty="0">
              <a:solidFill>
                <a:srgbClr val="20489E"/>
              </a:solidFill>
              <a:latin typeface="Aptos" panose="020B0004020202020204" pitchFamily="34" charset="0"/>
            </a:endParaRPr>
          </a:p>
          <a:p>
            <a:pPr marL="0" indent="0" hangingPunct="1">
              <a:lnSpc>
                <a:spcPct val="150000"/>
              </a:lnSpc>
              <a:spcBef>
                <a:spcPts val="450"/>
              </a:spcBef>
              <a:buClr>
                <a:srgbClr val="4D4D4D"/>
              </a:buClr>
              <a:defRPr/>
            </a:pPr>
            <a:r>
              <a:rPr lang="fr-BE" sz="2400" spc="-150" dirty="0">
                <a:solidFill>
                  <a:schemeClr val="tx1"/>
                </a:solidFill>
                <a:latin typeface="Aptos" panose="020B0004020202020204" pitchFamily="34" charset="0"/>
              </a:rPr>
              <a:t>ULB SANTE - </a:t>
            </a:r>
            <a:r>
              <a:rPr lang="fr-BE" sz="2400" u="sng" dirty="0">
                <a:solidFill>
                  <a:srgbClr val="0000FF"/>
                </a:solidFill>
                <a:latin typeface="Aptos" panose="020B0004020202020204" pitchFamily="34" charset="0"/>
                <a:ea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ulb.be/sante</a:t>
            </a:r>
            <a:endParaRPr lang="bg-BG" altLang="fr-FR" sz="2400" spc="-150" dirty="0">
              <a:solidFill>
                <a:srgbClr val="0000FF"/>
              </a:solidFill>
              <a:latin typeface="Aptos" panose="020B0004020202020204" pitchFamily="34" charset="0"/>
              <a:hlinkClick r:id="rId8"/>
            </a:endParaRPr>
          </a:p>
          <a:p>
            <a:pPr hangingPunct="1">
              <a:spcBef>
                <a:spcPts val="450"/>
              </a:spcBef>
              <a:buClr>
                <a:srgbClr val="4D4D4D"/>
              </a:buClr>
              <a:defRPr/>
            </a:pPr>
            <a:endParaRPr lang="fr-BE" altLang="fr-FR" sz="1800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1556951" y="413240"/>
            <a:ext cx="10256108" cy="71222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r>
              <a:rPr sz="44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Votre</a:t>
            </a:r>
            <a:r>
              <a:rPr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44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programme</a:t>
            </a:r>
            <a:r>
              <a:rPr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de </a:t>
            </a:r>
            <a:r>
              <a:rPr sz="44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cours</a:t>
            </a:r>
            <a:r>
              <a:rPr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44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à</a:t>
            </a:r>
            <a:r>
              <a:rPr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44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SciencePo</a:t>
            </a:r>
            <a:r>
              <a:rPr sz="44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ULB</a:t>
            </a:r>
          </a:p>
        </p:txBody>
      </p:sp>
      <p:sp>
        <p:nvSpPr>
          <p:cNvPr id="212" name="Shape 212"/>
          <p:cNvSpPr/>
          <p:nvPr/>
        </p:nvSpPr>
        <p:spPr>
          <a:xfrm>
            <a:off x="1025612" y="1210896"/>
            <a:ext cx="10169610" cy="563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342891" indent="-342891">
              <a:buSzPct val="100000"/>
              <a:buFont typeface="Arial"/>
              <a:buChar char="•"/>
              <a:defRPr sz="2400" b="1"/>
            </a:pPr>
            <a:r>
              <a:rPr sz="2400" dirty="0">
                <a:latin typeface="Aptos" panose="020B0004020202020204" pitchFamily="34" charset="0"/>
              </a:rPr>
              <a:t>Structure du </a:t>
            </a:r>
            <a:r>
              <a:rPr sz="2400" dirty="0" err="1">
                <a:latin typeface="Aptos" panose="020B0004020202020204" pitchFamily="34" charset="0"/>
              </a:rPr>
              <a:t>programme</a:t>
            </a:r>
            <a:r>
              <a:rPr sz="2400" dirty="0">
                <a:latin typeface="Aptos" panose="020B0004020202020204" pitchFamily="34" charset="0"/>
              </a:rPr>
              <a:t> (1</a:t>
            </a:r>
            <a:r>
              <a:rPr lang="nl-BE" sz="2400" dirty="0">
                <a:latin typeface="Aptos" panose="020B0004020202020204" pitchFamily="34" charset="0"/>
              </a:rPr>
              <a:t>2</a:t>
            </a:r>
            <a:r>
              <a:rPr sz="2400" dirty="0">
                <a:latin typeface="Aptos" panose="020B0004020202020204" pitchFamily="34" charset="0"/>
              </a:rPr>
              <a:t>0 </a:t>
            </a:r>
            <a:r>
              <a:rPr sz="2400" dirty="0" err="1">
                <a:latin typeface="Aptos" panose="020B0004020202020204" pitchFamily="34" charset="0"/>
              </a:rPr>
              <a:t>crédits</a:t>
            </a:r>
            <a:r>
              <a:rPr sz="2400" dirty="0">
                <a:latin typeface="Aptos" panose="020B0004020202020204" pitchFamily="34" charset="0"/>
              </a:rPr>
              <a:t>)</a:t>
            </a:r>
            <a:endParaRPr sz="2400" dirty="0">
              <a:solidFill>
                <a:srgbClr val="FFFFFF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>
              <a:defRPr sz="2400"/>
            </a:pPr>
            <a:r>
              <a:rPr sz="2400" dirty="0">
                <a:latin typeface="Aptos" panose="020B0004020202020204" pitchFamily="34" charset="0"/>
              </a:rPr>
              <a:t>Bloc 1 (60 </a:t>
            </a:r>
            <a:r>
              <a:rPr sz="2400" dirty="0" err="1">
                <a:latin typeface="Aptos" panose="020B0004020202020204" pitchFamily="34" charset="0"/>
              </a:rPr>
              <a:t>crédits</a:t>
            </a:r>
            <a:r>
              <a:rPr sz="2400" dirty="0">
                <a:latin typeface="Aptos" panose="020B0004020202020204" pitchFamily="34" charset="0"/>
              </a:rPr>
              <a:t>)</a:t>
            </a:r>
            <a:endParaRPr sz="2400" dirty="0">
              <a:solidFill>
                <a:srgbClr val="FFFFFF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342891" indent="-342891">
              <a:buSzPct val="100000"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</a:rPr>
              <a:t>30 crédits de cours de tronc commun + finalités)</a:t>
            </a:r>
            <a:endParaRPr lang="nl-BE" sz="2400" dirty="0">
              <a:solidFill>
                <a:srgbClr val="FFFFFF"/>
              </a:solidFill>
              <a:latin typeface="Aptos" panose="020B0004020202020204" pitchFamily="34" charset="0"/>
              <a:cs typeface="Arial"/>
              <a:sym typeface="Arial"/>
            </a:endParaRPr>
          </a:p>
          <a:p>
            <a:pPr marL="342891" indent="-342891">
              <a:buSzPct val="100000"/>
              <a:buChar char="-"/>
              <a:defRPr sz="2400"/>
            </a:pPr>
            <a:r>
              <a:rPr lang="en-BE" sz="2400" dirty="0">
                <a:latin typeface="Aptos" panose="020B0004020202020204" pitchFamily="34" charset="0"/>
                <a:sym typeface="Arial"/>
              </a:rPr>
              <a:t>10 crédits de préparation au mémoire (POLID404 + méthode Q2</a:t>
            </a:r>
          </a:p>
          <a:p>
            <a:pPr marL="342891" indent="-342891">
              <a:buSzPct val="100000"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  <a:sym typeface="Arial"/>
              </a:rPr>
              <a:t>15 crédits de cours spécifiques à la finalité</a:t>
            </a:r>
          </a:p>
          <a:p>
            <a:pPr marL="342891" indent="-342891">
              <a:buSzPct val="100000"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  <a:sym typeface="Arial"/>
              </a:rPr>
              <a:t>5 crédits d’options</a:t>
            </a:r>
          </a:p>
          <a:p>
            <a:pPr marL="342891" indent="-342891">
              <a:buSzPct val="100000"/>
              <a:buChar char="-"/>
              <a:defRPr sz="2400"/>
            </a:pPr>
            <a:endParaRPr sz="2400" dirty="0">
              <a:latin typeface="Aptos" panose="020B0004020202020204" pitchFamily="34" charset="0"/>
              <a:sym typeface="Arial"/>
            </a:endParaRPr>
          </a:p>
          <a:p>
            <a:pPr>
              <a:defRPr sz="2400"/>
            </a:pPr>
            <a:r>
              <a:rPr sz="2400" dirty="0">
                <a:latin typeface="Aptos" panose="020B0004020202020204" pitchFamily="34" charset="0"/>
              </a:rPr>
              <a:t>Bloc 2 (</a:t>
            </a:r>
            <a:r>
              <a:rPr lang="nl-BE" sz="2400" dirty="0">
                <a:latin typeface="Aptos" panose="020B0004020202020204" pitchFamily="34" charset="0"/>
              </a:rPr>
              <a:t>6</a:t>
            </a:r>
            <a:r>
              <a:rPr sz="2400" dirty="0">
                <a:latin typeface="Aptos" panose="020B0004020202020204" pitchFamily="34" charset="0"/>
              </a:rPr>
              <a:t>0 </a:t>
            </a:r>
            <a:r>
              <a:rPr sz="2400" dirty="0" err="1">
                <a:latin typeface="Aptos" panose="020B0004020202020204" pitchFamily="34" charset="0"/>
              </a:rPr>
              <a:t>crédits</a:t>
            </a:r>
            <a:r>
              <a:rPr sz="2400" dirty="0">
                <a:latin typeface="Aptos" panose="020B0004020202020204" pitchFamily="34" charset="0"/>
              </a:rPr>
              <a:t>)</a:t>
            </a:r>
            <a:endParaRPr sz="2400" dirty="0">
              <a:latin typeface="Aptos" panose="020B0004020202020204" pitchFamily="34" charset="0"/>
              <a:sym typeface="Arial"/>
            </a:endParaRPr>
          </a:p>
          <a:p>
            <a:pPr marL="342891" indent="-342891">
              <a:buSzPct val="100000"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</a:rPr>
              <a:t>30 crédits de Mémoire</a:t>
            </a:r>
          </a:p>
          <a:p>
            <a:pPr marL="342891" indent="-342891">
              <a:buSzPct val="100000"/>
              <a:buFontTx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  <a:sym typeface="Arial"/>
              </a:rPr>
              <a:t>15 crédits de Stage/mobilité</a:t>
            </a:r>
          </a:p>
          <a:p>
            <a:pPr marL="342891" indent="-342891">
              <a:buSzPct val="100000"/>
              <a:buFontTx/>
              <a:buChar char="-"/>
              <a:defRPr sz="2400"/>
            </a:pPr>
            <a:r>
              <a:rPr lang="nl-BE" sz="2400" dirty="0">
                <a:latin typeface="Aptos" panose="020B0004020202020204" pitchFamily="34" charset="0"/>
                <a:sym typeface="Arial"/>
              </a:rPr>
              <a:t>15 crédits d’options</a:t>
            </a:r>
            <a:endParaRPr sz="2400" dirty="0">
              <a:latin typeface="Aptos" panose="020B0004020202020204" pitchFamily="34" charset="0"/>
              <a:sym typeface="Arial"/>
            </a:endParaRPr>
          </a:p>
          <a:p>
            <a:pPr lvl="1" indent="1028674">
              <a:defRPr sz="2400"/>
            </a:pPr>
            <a:endParaRPr sz="2400" dirty="0">
              <a:solidFill>
                <a:srgbClr val="FFFFFF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342891" indent="-342891">
              <a:buSzPct val="100000"/>
              <a:buFont typeface="Arial"/>
              <a:buChar char="•"/>
              <a:defRPr sz="2400" b="1"/>
            </a:pPr>
            <a:r>
              <a:rPr sz="2400" dirty="0">
                <a:latin typeface="Aptos" panose="020B0004020202020204" pitchFamily="34" charset="0"/>
              </a:rPr>
              <a:t>Catalogue: </a:t>
            </a:r>
            <a:r>
              <a:rPr lang="en-US" sz="2400" dirty="0">
                <a:latin typeface="Aptos" panose="020B0004020202020204" pitchFamily="34" charset="0"/>
                <a:hlinkClick r:id="rId2"/>
              </a:rPr>
              <a:t>https://www.ulb.be/fr/programme/ma-poli#programme</a:t>
            </a:r>
            <a:endParaRPr lang="en-US" sz="2400" dirty="0">
              <a:latin typeface="Aptos" panose="020B0004020202020204" pitchFamily="34" charset="0"/>
            </a:endParaRPr>
          </a:p>
          <a:p>
            <a:pPr>
              <a:buSzPct val="100000"/>
              <a:defRPr sz="2400" b="1"/>
            </a:pPr>
            <a:endParaRPr lang="en-US" sz="2400" dirty="0">
              <a:latin typeface="Aptos" panose="020B0004020202020204" pitchFamily="34" charset="0"/>
            </a:endParaRPr>
          </a:p>
          <a:p>
            <a:pPr marL="342891" indent="-342891">
              <a:buSzPct val="100000"/>
              <a:buFont typeface="Arial"/>
              <a:buChar char="•"/>
              <a:defRPr sz="2400" b="1"/>
            </a:pPr>
            <a:r>
              <a:rPr lang="en-US" sz="2400" dirty="0" err="1">
                <a:latin typeface="Aptos" panose="020B0004020202020204" pitchFamily="34" charset="0"/>
                <a:sym typeface="Arial"/>
              </a:rPr>
              <a:t>Vérifiez</a:t>
            </a:r>
            <a:r>
              <a:rPr lang="en-US" sz="2400" dirty="0">
                <a:latin typeface="Aptos" panose="020B0004020202020204" pitchFamily="34" charset="0"/>
                <a:sym typeface="Arial"/>
              </a:rPr>
              <a:t> les </a:t>
            </a:r>
            <a:r>
              <a:rPr lang="en-US" sz="2400" dirty="0" err="1">
                <a:latin typeface="Aptos" panose="020B0004020202020204" pitchFamily="34" charset="0"/>
                <a:sym typeface="Arial"/>
              </a:rPr>
              <a:t>horaires</a:t>
            </a:r>
            <a:r>
              <a:rPr lang="en-US" sz="2400" dirty="0">
                <a:latin typeface="Aptos" panose="020B0004020202020204" pitchFamily="34" charset="0"/>
                <a:sym typeface="Arial"/>
              </a:rPr>
              <a:t> et </a:t>
            </a:r>
            <a:r>
              <a:rPr lang="en-US" sz="2400" dirty="0" err="1">
                <a:latin typeface="Aptos" panose="020B0004020202020204" pitchFamily="34" charset="0"/>
                <a:sym typeface="Arial"/>
              </a:rPr>
              <a:t>l’UV</a:t>
            </a:r>
            <a:r>
              <a:rPr lang="en-US" sz="2400" dirty="0">
                <a:latin typeface="Aptos" panose="020B0004020202020204" pitchFamily="34" charset="0"/>
                <a:sym typeface="Arial"/>
              </a:rPr>
              <a:t> pour </a:t>
            </a:r>
            <a:r>
              <a:rPr lang="en-US" sz="2400" dirty="0" err="1">
                <a:latin typeface="Aptos" panose="020B0004020202020204" pitchFamily="34" charset="0"/>
                <a:sym typeface="Arial"/>
              </a:rPr>
              <a:t>chacun</a:t>
            </a:r>
            <a:r>
              <a:rPr lang="en-US" sz="2400" dirty="0">
                <a:latin typeface="Aptos" panose="020B0004020202020204" pitchFamily="34" charset="0"/>
                <a:sym typeface="Arial"/>
              </a:rPr>
              <a:t> des </a:t>
            </a:r>
            <a:r>
              <a:rPr lang="en-US" sz="2400" dirty="0" err="1">
                <a:latin typeface="Aptos" panose="020B0004020202020204" pitchFamily="34" charset="0"/>
                <a:sym typeface="Arial"/>
              </a:rPr>
              <a:t>cours</a:t>
            </a:r>
            <a:endParaRPr lang="en-US" sz="2400" dirty="0"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4026276" y="1"/>
            <a:ext cx="6211955" cy="790709"/>
          </a:xfrm>
          <a:prstGeom prst="rect">
            <a:avLst/>
          </a:prstGeom>
        </p:spPr>
        <p:txBody>
          <a:bodyPr/>
          <a:lstStyle>
            <a:lvl1pPr>
              <a:defRPr sz="2600" i="1">
                <a:solidFill>
                  <a:srgbClr val="5608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4000" b="1" i="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Programme</a:t>
            </a:r>
            <a:r>
              <a:rPr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 de B</a:t>
            </a:r>
            <a:r>
              <a:rPr lang="nl-BE"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loc</a:t>
            </a:r>
            <a:r>
              <a:rPr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 1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C50AEDA-51AA-22FE-47C1-6E59A7256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"/>
          <a:stretch/>
        </p:blipFill>
        <p:spPr>
          <a:xfrm>
            <a:off x="2570139" y="790709"/>
            <a:ext cx="7772400" cy="606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39145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4270641" y="114237"/>
            <a:ext cx="6211955" cy="790709"/>
          </a:xfrm>
          <a:prstGeom prst="rect">
            <a:avLst/>
          </a:prstGeom>
        </p:spPr>
        <p:txBody>
          <a:bodyPr/>
          <a:lstStyle>
            <a:lvl1pPr>
              <a:defRPr sz="2600" i="1">
                <a:solidFill>
                  <a:srgbClr val="5608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4000" b="1" i="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Programme</a:t>
            </a:r>
            <a:r>
              <a:rPr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 de B</a:t>
            </a:r>
            <a:r>
              <a:rPr lang="nl-BE"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loc</a:t>
            </a:r>
            <a:r>
              <a:rPr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 1</a:t>
            </a:r>
            <a:r>
              <a:rPr lang="nl-BE"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 </a:t>
            </a:r>
            <a:endParaRPr sz="4000" b="1" i="0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  <a:cs typeface="+mn-cs"/>
              <a:sym typeface="Calibri"/>
            </a:endParaRP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BCC89582-CAB0-ED52-AE6F-E4AAA81A4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841" y="904945"/>
            <a:ext cx="8266787" cy="109685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AA29745-55F2-121D-CB6F-095099E97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63" y="2113581"/>
            <a:ext cx="8193665" cy="4630182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3316825" y="13601"/>
            <a:ext cx="6211955" cy="790709"/>
          </a:xfrm>
          <a:prstGeom prst="rect">
            <a:avLst/>
          </a:prstGeom>
        </p:spPr>
        <p:txBody>
          <a:bodyPr/>
          <a:lstStyle>
            <a:lvl1pPr>
              <a:defRPr sz="2600" i="1">
                <a:solidFill>
                  <a:srgbClr val="5608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4000" b="1" i="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Programme</a:t>
            </a:r>
            <a:r>
              <a:rPr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 de B</a:t>
            </a:r>
            <a:r>
              <a:rPr lang="nl-BE"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loc</a:t>
            </a:r>
            <a:r>
              <a:rPr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 1</a:t>
            </a: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D263643A-3F26-7C86-1FA1-FAE783F09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03" y="1010042"/>
            <a:ext cx="7772400" cy="105687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47E1AB3-6077-DEB0-0785-4FD10F77A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02" y="2478376"/>
            <a:ext cx="7772400" cy="37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8849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3117415" y="145380"/>
            <a:ext cx="6211955" cy="790709"/>
          </a:xfrm>
          <a:prstGeom prst="rect">
            <a:avLst/>
          </a:prstGeom>
        </p:spPr>
        <p:txBody>
          <a:bodyPr/>
          <a:lstStyle>
            <a:lvl1pPr>
              <a:defRPr sz="2600" i="1">
                <a:solidFill>
                  <a:srgbClr val="5608FF"/>
                </a:solidFill>
                <a:latin typeface="Garamond"/>
                <a:ea typeface="Garamond"/>
                <a:cs typeface="Garamond"/>
                <a:sym typeface="Garamond"/>
              </a:defRPr>
            </a:lvl1pPr>
          </a:lstStyle>
          <a:p>
            <a:r>
              <a:rPr sz="4000" b="1" i="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Programme</a:t>
            </a:r>
            <a:r>
              <a:rPr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 de B</a:t>
            </a:r>
            <a:r>
              <a:rPr lang="nl-BE" sz="4000" b="1" i="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  <a:sym typeface="Calibri"/>
              </a:rPr>
              <a:t>loc 2</a:t>
            </a:r>
            <a:endParaRPr sz="4000" b="1" i="0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  <a:cs typeface="+mn-cs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C0DD03-9DC3-C2C1-EF68-245137ADF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03" y="1275894"/>
            <a:ext cx="11081082" cy="421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3673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59BCD177-6845-D2B7-420D-050014B63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4015" y="1621336"/>
            <a:ext cx="8131650" cy="30963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6600" b="1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altLang="fr-FR" sz="66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ENVIE DE BOUGER ?</a:t>
            </a:r>
            <a:endParaRPr lang="fr-BE" altLang="fr-FR" sz="48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3600" dirty="0">
              <a:solidFill>
                <a:srgbClr val="4D4D4D"/>
              </a:solidFill>
              <a:latin typeface="Aptos" panose="020B0004020202020204" pitchFamily="34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fr-BE" altLang="fr-FR" sz="2000" dirty="0">
              <a:solidFill>
                <a:srgbClr val="4D4D4D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56165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D6991-EA8A-6C5F-E918-682098A02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AD837B1-AEC1-5DEF-8738-1D51E3CBA949}"/>
              </a:ext>
            </a:extLst>
          </p:cNvPr>
          <p:cNvSpPr txBox="1">
            <a:spLocks/>
          </p:cNvSpPr>
          <p:nvPr/>
        </p:nvSpPr>
        <p:spPr>
          <a:xfrm>
            <a:off x="2567609" y="1412776"/>
            <a:ext cx="7929637" cy="442436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/>
            <a:endParaRPr lang="en-US" dirty="0"/>
          </a:p>
          <a:p>
            <a:pPr algn="ctr"/>
            <a:endParaRPr lang="en-US" dirty="0"/>
          </a:p>
          <a:p>
            <a:pPr marL="0" indent="0" algn="ctr"/>
            <a:r>
              <a:rPr lang="en-US" dirty="0">
                <a:latin typeface="Aptos" panose="020B0004020202020204" pitchFamily="34" charset="0"/>
              </a:rPr>
              <a:t>Début des </a:t>
            </a:r>
            <a:r>
              <a:rPr lang="en-US" dirty="0" err="1">
                <a:latin typeface="Aptos" panose="020B0004020202020204" pitchFamily="34" charset="0"/>
              </a:rPr>
              <a:t>cours</a:t>
            </a:r>
            <a:r>
              <a:rPr lang="en-US" dirty="0">
                <a:latin typeface="Aptos" panose="020B0004020202020204" pitchFamily="34" charset="0"/>
              </a:rPr>
              <a:t> le </a:t>
            </a:r>
            <a:r>
              <a:rPr lang="en-US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16 </a:t>
            </a:r>
            <a:r>
              <a:rPr lang="en-US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septembre</a:t>
            </a:r>
            <a:r>
              <a:rPr lang="en-US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4590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45C47FA-5C56-42AB-BC04-FD1F639C2386}"/>
              </a:ext>
            </a:extLst>
          </p:cNvPr>
          <p:cNvSpPr txBox="1"/>
          <p:nvPr/>
        </p:nvSpPr>
        <p:spPr>
          <a:xfrm>
            <a:off x="2567607" y="2039428"/>
            <a:ext cx="7056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600" dirty="0">
                <a:latin typeface="Aptos" panose="020B0004020202020204" pitchFamily="34" charset="0"/>
              </a:rPr>
              <a:t>Nombreux accords d’échanges en bachelier ou en master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A81D170-AF29-432D-A58E-B352F484684A}"/>
              </a:ext>
            </a:extLst>
          </p:cNvPr>
          <p:cNvSpPr txBox="1"/>
          <p:nvPr/>
        </p:nvSpPr>
        <p:spPr>
          <a:xfrm>
            <a:off x="4858148" y="784050"/>
            <a:ext cx="2475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Aptos" panose="020B0004020202020204" pitchFamily="34" charset="0"/>
              </a:rPr>
              <a:t>Mobilité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DC2FCCD-3F66-41B1-B01D-0FC1497F17EB}"/>
              </a:ext>
            </a:extLst>
          </p:cNvPr>
          <p:cNvSpPr txBox="1"/>
          <p:nvPr/>
        </p:nvSpPr>
        <p:spPr>
          <a:xfrm>
            <a:off x="2567607" y="4461826"/>
            <a:ext cx="72008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3200" dirty="0">
                <a:latin typeface="Aptos" panose="020B0004020202020204" pitchFamily="34" charset="0"/>
              </a:rPr>
              <a:t>… nombreuses destinations en Europe et hors Europe … Amérique du Nord, en Amérique Latine, en Asie et en Afrique</a:t>
            </a:r>
            <a:br>
              <a:rPr lang="fr-BE" sz="4000" dirty="0">
                <a:latin typeface="Gill Sans MT" panose="020B0502020104020203" pitchFamily="34" charset="0"/>
              </a:rPr>
            </a:br>
            <a:endParaRPr lang="fr-BE" sz="4000" dirty="0">
              <a:latin typeface="Gill Sans MT" panose="020B0502020104020203" pitchFamily="34" charset="0"/>
            </a:endParaRP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id="{A0193F46-7F92-4047-A97F-6DE04551460F}"/>
              </a:ext>
            </a:extLst>
          </p:cNvPr>
          <p:cNvSpPr/>
          <p:nvPr/>
        </p:nvSpPr>
        <p:spPr bwMode="auto">
          <a:xfrm>
            <a:off x="5519935" y="3618244"/>
            <a:ext cx="576064" cy="648072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eaLnBrk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fr-BE" dirty="0">
              <a:ln>
                <a:solidFill>
                  <a:srgbClr val="0099FF"/>
                </a:solidFill>
              </a:ln>
              <a:solidFill>
                <a:schemeClr val="tx1"/>
              </a:solidFill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418148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rte, diagramme, Police&#10;&#10;Description générée automatiquement">
            <a:extLst>
              <a:ext uri="{FF2B5EF4-FFF2-40B4-BE49-F238E27FC236}">
                <a16:creationId xmlns:a16="http://schemas.microsoft.com/office/drawing/2014/main" id="{B4EC809F-0D0C-6659-A233-ACEBED302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8109" r="1937" b="11893"/>
          <a:stretch/>
        </p:blipFill>
        <p:spPr>
          <a:xfrm>
            <a:off x="1371599" y="123567"/>
            <a:ext cx="10268466" cy="669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2847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29FFA82-76E1-4FD3-B527-21986B711818}"/>
              </a:ext>
            </a:extLst>
          </p:cNvPr>
          <p:cNvSpPr txBox="1"/>
          <p:nvPr/>
        </p:nvSpPr>
        <p:spPr>
          <a:xfrm>
            <a:off x="1396314" y="1351508"/>
            <a:ext cx="100089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fr-BE" sz="4000" b="1" dirty="0">
                <a:solidFill>
                  <a:srgbClr val="0070C0"/>
                </a:solidFill>
                <a:latin typeface="Aptos" panose="020B0004020202020204" pitchFamily="34" charset="0"/>
              </a:rPr>
              <a:t>Contact en Faculté </a:t>
            </a:r>
          </a:p>
          <a:p>
            <a:pPr algn="ctr" fontAlgn="base"/>
            <a:r>
              <a:rPr lang="fr-BE" sz="4000" b="1" dirty="0">
                <a:solidFill>
                  <a:srgbClr val="0070C0"/>
                </a:solidFill>
                <a:latin typeface="Aptos" panose="020B0004020202020204" pitchFamily="34" charset="0"/>
              </a:rPr>
              <a:t>pour les échanges</a:t>
            </a:r>
          </a:p>
          <a:p>
            <a:pPr algn="l" fontAlgn="base"/>
            <a:endParaRPr lang="fr-BE" sz="4400" b="1" dirty="0">
              <a:solidFill>
                <a:srgbClr val="0070C0"/>
              </a:solidFill>
              <a:latin typeface="Aptos" panose="020B0004020202020204" pitchFamily="34" charset="0"/>
            </a:endParaRPr>
          </a:p>
          <a:p>
            <a:pPr algn="l" fontAlgn="base"/>
            <a:r>
              <a:rPr lang="fr-BE" sz="3600" dirty="0">
                <a:latin typeface="Aptos" panose="020B0004020202020204" pitchFamily="34" charset="0"/>
              </a:rPr>
              <a:t>Cellule Mobilité étudiante et Relations internationales : </a:t>
            </a:r>
            <a:r>
              <a:rPr lang="fr-BE" sz="2800" b="1" dirty="0">
                <a:solidFill>
                  <a:srgbClr val="0099CC"/>
                </a:solidFill>
                <a:latin typeface="Aptos" panose="020B0004020202020204" pitchFamily="34" charset="0"/>
                <a:hlinkClick r:id="rId2"/>
              </a:rPr>
              <a:t>pipsout@ulb.be</a:t>
            </a:r>
            <a:endParaRPr lang="fr-BE" sz="2800" b="1" dirty="0">
              <a:solidFill>
                <a:srgbClr val="0099CC"/>
              </a:solidFill>
              <a:latin typeface="Aptos" panose="020B0004020202020204" pitchFamily="34" charset="0"/>
            </a:endParaRPr>
          </a:p>
          <a:p>
            <a:pPr algn="l" fontAlgn="base"/>
            <a:endParaRPr lang="fr-BE" sz="2800" b="1" dirty="0">
              <a:solidFill>
                <a:srgbClr val="0099CC"/>
              </a:solidFill>
              <a:latin typeface="Aptos" panose="020B0004020202020204" pitchFamily="34" charset="0"/>
            </a:endParaRPr>
          </a:p>
          <a:p>
            <a:pPr algn="l" fontAlgn="base"/>
            <a:r>
              <a:rPr lang="fr-BE" sz="2800" b="1" dirty="0">
                <a:solidFill>
                  <a:schemeClr val="tx1"/>
                </a:solidFill>
                <a:latin typeface="Aptos" panose="020B0004020202020204" pitchFamily="34" charset="0"/>
              </a:rPr>
              <a:t>INFOS : phisoc.ulb.be </a:t>
            </a:r>
            <a:r>
              <a:rPr lang="fr-BE" sz="2800" b="1" dirty="0">
                <a:solidFill>
                  <a:schemeClr val="tx1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 onglet </a:t>
            </a:r>
            <a:r>
              <a:rPr lang="fr-BE" sz="2800" b="1" dirty="0">
                <a:solidFill>
                  <a:srgbClr val="0099CC"/>
                </a:solidFill>
                <a:latin typeface="Aptos" panose="020B0004020202020204" pitchFamily="34" charset="0"/>
                <a:sym typeface="Wingdings" panose="05000000000000000000" pitchFamily="2" charset="2"/>
                <a:hlinkClick r:id="rId3"/>
              </a:rPr>
              <a:t>INTERNATIONAL</a:t>
            </a:r>
            <a:endParaRPr lang="fr-BE" sz="2400" dirty="0">
              <a:solidFill>
                <a:srgbClr val="040404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81588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711625" y="529078"/>
            <a:ext cx="7734811" cy="1327168"/>
            <a:chOff x="0" y="47625"/>
            <a:chExt cx="20626165" cy="3064576"/>
          </a:xfrm>
        </p:grpSpPr>
        <p:sp>
          <p:nvSpPr>
            <p:cNvPr id="4" name="AutoShape 4"/>
            <p:cNvSpPr/>
            <p:nvPr/>
          </p:nvSpPr>
          <p:spPr>
            <a:xfrm>
              <a:off x="2088540" y="1890286"/>
              <a:ext cx="7836557" cy="0"/>
            </a:xfrm>
            <a:prstGeom prst="line">
              <a:avLst/>
            </a:prstGeom>
            <a:ln w="56406" cap="flat">
              <a:solidFill>
                <a:srgbClr val="7ACDF1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B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5745751" cy="6993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3200" spc="32" dirty="0" err="1">
                  <a:solidFill>
                    <a:srgbClr val="7ACDF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L’International</a:t>
              </a:r>
              <a:r>
                <a:rPr lang="en-US" sz="3200" spc="32" dirty="0">
                  <a:solidFill>
                    <a:srgbClr val="7ACDF1"/>
                  </a:solidFill>
                  <a:latin typeface="Meta Medium"/>
                  <a:ea typeface="Meta Medium"/>
                  <a:cs typeface="Meta Medium"/>
                  <a:sym typeface="Meta Medium"/>
                </a:rPr>
                <a:t> Welcome Desk: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02536" y="814137"/>
              <a:ext cx="19823629" cy="22980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spc="42" dirty="0">
                  <a:solidFill>
                    <a:schemeClr val="tx1"/>
                  </a:solidFill>
                  <a:latin typeface="Aptos" panose="020B0004020202020204" pitchFamily="34" charset="0"/>
                  <a:ea typeface="Meta Medium"/>
                  <a:cs typeface="Meta Medium"/>
                  <a:sym typeface="Meta Medium"/>
                </a:rPr>
                <a:t>le bureau </a:t>
              </a:r>
              <a:r>
                <a:rPr lang="en-US" sz="2800" spc="42" dirty="0" err="1">
                  <a:solidFill>
                    <a:schemeClr val="tx1"/>
                  </a:solidFill>
                  <a:latin typeface="Aptos" panose="020B0004020202020204" pitchFamily="34" charset="0"/>
                  <a:ea typeface="Meta Medium"/>
                  <a:cs typeface="Meta Medium"/>
                  <a:sym typeface="Meta Medium"/>
                </a:rPr>
                <a:t>d’accueil</a:t>
              </a:r>
              <a:r>
                <a:rPr lang="en-US" sz="2800" spc="42" dirty="0">
                  <a:solidFill>
                    <a:schemeClr val="tx1"/>
                  </a:solidFill>
                  <a:latin typeface="Aptos" panose="020B0004020202020204" pitchFamily="34" charset="0"/>
                  <a:ea typeface="Meta Medium"/>
                  <a:cs typeface="Meta Medium"/>
                  <a:sym typeface="Meta Medium"/>
                </a:rPr>
                <a:t> des </a:t>
              </a:r>
              <a:r>
                <a:rPr lang="en-US" sz="2800" spc="42" dirty="0" err="1">
                  <a:solidFill>
                    <a:schemeClr val="tx1"/>
                  </a:solidFill>
                  <a:latin typeface="Aptos" panose="020B0004020202020204" pitchFamily="34" charset="0"/>
                  <a:ea typeface="Meta Medium"/>
                  <a:cs typeface="Meta Medium"/>
                  <a:sym typeface="Meta Medium"/>
                </a:rPr>
                <a:t>étudiants</a:t>
              </a:r>
              <a:r>
                <a:rPr lang="en-US" sz="2800" spc="42" dirty="0">
                  <a:solidFill>
                    <a:schemeClr val="tx1"/>
                  </a:solidFill>
                  <a:latin typeface="Aptos" panose="020B0004020202020204" pitchFamily="34" charset="0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2800" spc="42" dirty="0" err="1">
                  <a:solidFill>
                    <a:schemeClr val="tx1"/>
                  </a:solidFill>
                  <a:latin typeface="Aptos" panose="020B0004020202020204" pitchFamily="34" charset="0"/>
                  <a:ea typeface="Meta Medium"/>
                  <a:cs typeface="Meta Medium"/>
                  <a:sym typeface="Meta Medium"/>
                </a:rPr>
                <a:t>internationaux</a:t>
              </a:r>
              <a:r>
                <a:rPr lang="en-US" sz="2800" spc="42" dirty="0">
                  <a:solidFill>
                    <a:schemeClr val="tx1"/>
                  </a:solidFill>
                  <a:latin typeface="Aptos" panose="020B0004020202020204" pitchFamily="34" charset="0"/>
                  <a:ea typeface="Meta Medium"/>
                  <a:cs typeface="Meta Medium"/>
                  <a:sym typeface="Meta Medium"/>
                </a:rPr>
                <a:t> à </a:t>
              </a:r>
              <a:r>
                <a:rPr lang="en-US" sz="2800" spc="42" dirty="0" err="1">
                  <a:solidFill>
                    <a:schemeClr val="tx1"/>
                  </a:solidFill>
                  <a:latin typeface="Aptos" panose="020B0004020202020204" pitchFamily="34" charset="0"/>
                  <a:ea typeface="Meta Medium"/>
                  <a:cs typeface="Meta Medium"/>
                  <a:sym typeface="Meta Medium"/>
                </a:rPr>
                <a:t>l’ULB</a:t>
              </a:r>
              <a:endParaRPr lang="en-US" sz="2800" spc="42" dirty="0">
                <a:solidFill>
                  <a:schemeClr val="tx1"/>
                </a:solidFill>
                <a:latin typeface="Aptos" panose="020B0004020202020204" pitchFamily="34" charset="0"/>
                <a:ea typeface="Meta Medium"/>
                <a:cs typeface="Meta Medium"/>
                <a:sym typeface="Meta Medium"/>
              </a:endParaRPr>
            </a:p>
          </p:txBody>
        </p:sp>
      </p:grpSp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495736"/>
              </p:ext>
            </p:extLst>
          </p:nvPr>
        </p:nvGraphicFramePr>
        <p:xfrm>
          <a:off x="2065019" y="1888609"/>
          <a:ext cx="8115300" cy="3194972"/>
        </p:xfrm>
        <a:graphic>
          <a:graphicData uri="http://schemas.openxmlformats.org/drawingml/2006/table">
            <a:tbl>
              <a:tblPr/>
              <a:tblGrid>
                <a:gridCol w="404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97486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endParaRPr lang="en-US" sz="600" dirty="0"/>
                    </a:p>
                  </a:txBody>
                  <a:tcPr marL="95250" marR="95250" marT="95250" marB="9525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B5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endParaRPr lang="en-US" sz="600"/>
                    </a:p>
                  </a:txBody>
                  <a:tcPr marL="95250" marR="95250" marT="95250" marB="9525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7486"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endParaRPr lang="en-US" sz="600" dirty="0"/>
                    </a:p>
                  </a:txBody>
                  <a:tcPr marL="95250" marR="95250" marT="95250" marB="9525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9"/>
                        </a:lnSpc>
                        <a:defRPr/>
                      </a:pPr>
                      <a:endParaRPr lang="en-US" sz="600" dirty="0"/>
                    </a:p>
                  </a:txBody>
                  <a:tcPr marL="95250" marR="95250" marT="95250" marB="9525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B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Freeform 13"/>
          <p:cNvSpPr/>
          <p:nvPr/>
        </p:nvSpPr>
        <p:spPr>
          <a:xfrm>
            <a:off x="4757291" y="2057378"/>
            <a:ext cx="296587" cy="176099"/>
          </a:xfrm>
          <a:custGeom>
            <a:avLst/>
            <a:gdLst/>
            <a:ahLst/>
            <a:cxnLst/>
            <a:rect l="l" t="t" r="r" b="b"/>
            <a:pathLst>
              <a:path w="593174" h="352197">
                <a:moveTo>
                  <a:pt x="0" y="0"/>
                </a:moveTo>
                <a:lnTo>
                  <a:pt x="593174" y="0"/>
                </a:lnTo>
                <a:lnTo>
                  <a:pt x="593174" y="352196"/>
                </a:lnTo>
                <a:lnTo>
                  <a:pt x="0" y="3521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4" name="Freeform 14"/>
          <p:cNvSpPr/>
          <p:nvPr/>
        </p:nvSpPr>
        <p:spPr>
          <a:xfrm>
            <a:off x="5445698" y="2057378"/>
            <a:ext cx="247590" cy="176099"/>
          </a:xfrm>
          <a:custGeom>
            <a:avLst/>
            <a:gdLst/>
            <a:ahLst/>
            <a:cxnLst/>
            <a:rect l="l" t="t" r="r" b="b"/>
            <a:pathLst>
              <a:path w="495180" h="352197">
                <a:moveTo>
                  <a:pt x="0" y="0"/>
                </a:moveTo>
                <a:lnTo>
                  <a:pt x="495180" y="0"/>
                </a:lnTo>
                <a:lnTo>
                  <a:pt x="495180" y="352196"/>
                </a:lnTo>
                <a:lnTo>
                  <a:pt x="0" y="352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5" name="Freeform 15"/>
          <p:cNvSpPr/>
          <p:nvPr/>
        </p:nvSpPr>
        <p:spPr>
          <a:xfrm>
            <a:off x="4715458" y="2365644"/>
            <a:ext cx="1003431" cy="916885"/>
          </a:xfrm>
          <a:custGeom>
            <a:avLst/>
            <a:gdLst/>
            <a:ahLst/>
            <a:cxnLst/>
            <a:rect l="l" t="t" r="r" b="b"/>
            <a:pathLst>
              <a:path w="2006861" h="1833769">
                <a:moveTo>
                  <a:pt x="0" y="0"/>
                </a:moveTo>
                <a:lnTo>
                  <a:pt x="2006861" y="0"/>
                </a:lnTo>
                <a:lnTo>
                  <a:pt x="2006861" y="1833769"/>
                </a:lnTo>
                <a:lnTo>
                  <a:pt x="0" y="1833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6" name="Freeform 16"/>
          <p:cNvSpPr/>
          <p:nvPr/>
        </p:nvSpPr>
        <p:spPr>
          <a:xfrm>
            <a:off x="5411445" y="4134655"/>
            <a:ext cx="312206" cy="312206"/>
          </a:xfrm>
          <a:custGeom>
            <a:avLst/>
            <a:gdLst/>
            <a:ahLst/>
            <a:cxnLst/>
            <a:rect l="l" t="t" r="r" b="b"/>
            <a:pathLst>
              <a:path w="624411" h="624411">
                <a:moveTo>
                  <a:pt x="0" y="0"/>
                </a:moveTo>
                <a:lnTo>
                  <a:pt x="624411" y="0"/>
                </a:lnTo>
                <a:lnTo>
                  <a:pt x="624411" y="624411"/>
                </a:lnTo>
                <a:lnTo>
                  <a:pt x="0" y="6244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7" name="Freeform 17"/>
          <p:cNvSpPr/>
          <p:nvPr/>
        </p:nvSpPr>
        <p:spPr>
          <a:xfrm>
            <a:off x="4920781" y="3708740"/>
            <a:ext cx="328406" cy="328406"/>
          </a:xfrm>
          <a:custGeom>
            <a:avLst/>
            <a:gdLst/>
            <a:ahLst/>
            <a:cxnLst/>
            <a:rect l="l" t="t" r="r" b="b"/>
            <a:pathLst>
              <a:path w="656811" h="656811">
                <a:moveTo>
                  <a:pt x="0" y="0"/>
                </a:moveTo>
                <a:lnTo>
                  <a:pt x="656811" y="0"/>
                </a:lnTo>
                <a:lnTo>
                  <a:pt x="656811" y="656811"/>
                </a:lnTo>
                <a:lnTo>
                  <a:pt x="0" y="6568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8" name="Freeform 18"/>
          <p:cNvSpPr/>
          <p:nvPr/>
        </p:nvSpPr>
        <p:spPr>
          <a:xfrm>
            <a:off x="5386762" y="3710725"/>
            <a:ext cx="365464" cy="365007"/>
          </a:xfrm>
          <a:custGeom>
            <a:avLst/>
            <a:gdLst/>
            <a:ahLst/>
            <a:cxnLst/>
            <a:rect l="l" t="t" r="r" b="b"/>
            <a:pathLst>
              <a:path w="730927" h="730013">
                <a:moveTo>
                  <a:pt x="0" y="0"/>
                </a:moveTo>
                <a:lnTo>
                  <a:pt x="730927" y="0"/>
                </a:lnTo>
                <a:lnTo>
                  <a:pt x="730927" y="730013"/>
                </a:lnTo>
                <a:lnTo>
                  <a:pt x="0" y="7300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19" name="Freeform 19"/>
          <p:cNvSpPr/>
          <p:nvPr/>
        </p:nvSpPr>
        <p:spPr>
          <a:xfrm>
            <a:off x="4877616" y="4145847"/>
            <a:ext cx="371570" cy="289825"/>
          </a:xfrm>
          <a:custGeom>
            <a:avLst/>
            <a:gdLst/>
            <a:ahLst/>
            <a:cxnLst/>
            <a:rect l="l" t="t" r="r" b="b"/>
            <a:pathLst>
              <a:path w="743140" h="579649">
                <a:moveTo>
                  <a:pt x="0" y="0"/>
                </a:moveTo>
                <a:lnTo>
                  <a:pt x="743141" y="0"/>
                </a:lnTo>
                <a:lnTo>
                  <a:pt x="743141" y="579650"/>
                </a:lnTo>
                <a:lnTo>
                  <a:pt x="0" y="5796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0" name="Freeform 20"/>
          <p:cNvSpPr/>
          <p:nvPr/>
        </p:nvSpPr>
        <p:spPr>
          <a:xfrm>
            <a:off x="4290165" y="4497680"/>
            <a:ext cx="934251" cy="373701"/>
          </a:xfrm>
          <a:custGeom>
            <a:avLst/>
            <a:gdLst/>
            <a:ahLst/>
            <a:cxnLst/>
            <a:rect l="l" t="t" r="r" b="b"/>
            <a:pathLst>
              <a:path w="1868502" h="747401">
                <a:moveTo>
                  <a:pt x="0" y="0"/>
                </a:moveTo>
                <a:lnTo>
                  <a:pt x="1868502" y="0"/>
                </a:lnTo>
                <a:lnTo>
                  <a:pt x="1868502" y="747401"/>
                </a:lnTo>
                <a:lnTo>
                  <a:pt x="0" y="7474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1" name="Freeform 21"/>
          <p:cNvSpPr/>
          <p:nvPr/>
        </p:nvSpPr>
        <p:spPr>
          <a:xfrm>
            <a:off x="6454711" y="2204404"/>
            <a:ext cx="1049113" cy="1011083"/>
          </a:xfrm>
          <a:custGeom>
            <a:avLst/>
            <a:gdLst/>
            <a:ahLst/>
            <a:cxnLst/>
            <a:rect l="l" t="t" r="r" b="b"/>
            <a:pathLst>
              <a:path w="2098226" h="2022166">
                <a:moveTo>
                  <a:pt x="0" y="0"/>
                </a:moveTo>
                <a:lnTo>
                  <a:pt x="2098226" y="0"/>
                </a:lnTo>
                <a:lnTo>
                  <a:pt x="2098226" y="2022166"/>
                </a:lnTo>
                <a:lnTo>
                  <a:pt x="0" y="202216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2" name="Freeform 22"/>
          <p:cNvSpPr/>
          <p:nvPr/>
        </p:nvSpPr>
        <p:spPr>
          <a:xfrm>
            <a:off x="7220556" y="2482453"/>
            <a:ext cx="251573" cy="251573"/>
          </a:xfrm>
          <a:custGeom>
            <a:avLst/>
            <a:gdLst/>
            <a:ahLst/>
            <a:cxnLst/>
            <a:rect l="l" t="t" r="r" b="b"/>
            <a:pathLst>
              <a:path w="503145" h="503145">
                <a:moveTo>
                  <a:pt x="0" y="0"/>
                </a:moveTo>
                <a:lnTo>
                  <a:pt x="503146" y="0"/>
                </a:lnTo>
                <a:lnTo>
                  <a:pt x="503146" y="503145"/>
                </a:lnTo>
                <a:lnTo>
                  <a:pt x="0" y="50314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3" name="Freeform 23"/>
          <p:cNvSpPr/>
          <p:nvPr/>
        </p:nvSpPr>
        <p:spPr>
          <a:xfrm>
            <a:off x="7108632" y="2915012"/>
            <a:ext cx="377174" cy="156056"/>
          </a:xfrm>
          <a:custGeom>
            <a:avLst/>
            <a:gdLst/>
            <a:ahLst/>
            <a:cxnLst/>
            <a:rect l="l" t="t" r="r" b="b"/>
            <a:pathLst>
              <a:path w="754347" h="312111">
                <a:moveTo>
                  <a:pt x="0" y="0"/>
                </a:moveTo>
                <a:lnTo>
                  <a:pt x="754347" y="0"/>
                </a:lnTo>
                <a:lnTo>
                  <a:pt x="754347" y="312111"/>
                </a:lnTo>
                <a:lnTo>
                  <a:pt x="0" y="31211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4" name="Freeform 24"/>
          <p:cNvSpPr/>
          <p:nvPr/>
        </p:nvSpPr>
        <p:spPr>
          <a:xfrm>
            <a:off x="6678634" y="2846833"/>
            <a:ext cx="300633" cy="300633"/>
          </a:xfrm>
          <a:custGeom>
            <a:avLst/>
            <a:gdLst/>
            <a:ahLst/>
            <a:cxnLst/>
            <a:rect l="l" t="t" r="r" b="b"/>
            <a:pathLst>
              <a:path w="601266" h="601266">
                <a:moveTo>
                  <a:pt x="0" y="0"/>
                </a:moveTo>
                <a:lnTo>
                  <a:pt x="601266" y="0"/>
                </a:lnTo>
                <a:lnTo>
                  <a:pt x="601266" y="601266"/>
                </a:lnTo>
                <a:lnTo>
                  <a:pt x="0" y="60126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5" name="Freeform 25"/>
          <p:cNvSpPr/>
          <p:nvPr/>
        </p:nvSpPr>
        <p:spPr>
          <a:xfrm>
            <a:off x="6400931" y="3737158"/>
            <a:ext cx="1060748" cy="1060748"/>
          </a:xfrm>
          <a:custGeom>
            <a:avLst/>
            <a:gdLst/>
            <a:ahLst/>
            <a:cxnLst/>
            <a:rect l="l" t="t" r="r" b="b"/>
            <a:pathLst>
              <a:path w="2121496" h="2121496">
                <a:moveTo>
                  <a:pt x="0" y="0"/>
                </a:moveTo>
                <a:lnTo>
                  <a:pt x="2121497" y="0"/>
                </a:lnTo>
                <a:lnTo>
                  <a:pt x="2121497" y="2121496"/>
                </a:lnTo>
                <a:lnTo>
                  <a:pt x="0" y="212149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sp>
        <p:nvSpPr>
          <p:cNvPr id="26" name="Freeform 26"/>
          <p:cNvSpPr/>
          <p:nvPr/>
        </p:nvSpPr>
        <p:spPr>
          <a:xfrm>
            <a:off x="6477494" y="2233476"/>
            <a:ext cx="387632" cy="304291"/>
          </a:xfrm>
          <a:custGeom>
            <a:avLst/>
            <a:gdLst/>
            <a:ahLst/>
            <a:cxnLst/>
            <a:rect l="l" t="t" r="r" b="b"/>
            <a:pathLst>
              <a:path w="775264" h="608582">
                <a:moveTo>
                  <a:pt x="0" y="0"/>
                </a:moveTo>
                <a:lnTo>
                  <a:pt x="775265" y="0"/>
                </a:lnTo>
                <a:lnTo>
                  <a:pt x="775265" y="608583"/>
                </a:lnTo>
                <a:lnTo>
                  <a:pt x="0" y="60858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fr-BE"/>
          </a:p>
        </p:txBody>
      </p:sp>
      <p:grpSp>
        <p:nvGrpSpPr>
          <p:cNvPr id="27" name="Group 27"/>
          <p:cNvGrpSpPr/>
          <p:nvPr/>
        </p:nvGrpSpPr>
        <p:grpSpPr>
          <a:xfrm>
            <a:off x="2181225" y="2077394"/>
            <a:ext cx="2419344" cy="1129989"/>
            <a:chOff x="0" y="19049"/>
            <a:chExt cx="6451584" cy="301330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19049"/>
              <a:ext cx="5986221" cy="3013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Si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vous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avez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des questions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concernant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votre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:</a:t>
              </a:r>
            </a:p>
            <a:p>
              <a:pPr>
                <a:lnSpc>
                  <a:spcPts val="848"/>
                </a:lnSpc>
              </a:pPr>
              <a:endParaRPr lang="en-US" sz="800" spc="32" dirty="0"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demande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de visa</a:t>
              </a: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inscription à la commune</a:t>
              </a: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titre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de séjour</a:t>
              </a: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compte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bloqué</a:t>
              </a:r>
              <a:endParaRPr lang="en-US" sz="800" spc="32" dirty="0"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assurance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maladie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(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mutuelle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)</a:t>
              </a: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etc.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57300"/>
              <a:ext cx="6451584" cy="418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9"/>
                </a:lnSpc>
              </a:pPr>
              <a:r>
                <a:rPr lang="en-US" b="1" spc="63" dirty="0">
                  <a:latin typeface="Meta Medium"/>
                  <a:ea typeface="Meta Medium"/>
                  <a:cs typeface="Meta Medium"/>
                  <a:sym typeface="Meta Medium"/>
                </a:rPr>
                <a:t>Un </a:t>
              </a:r>
              <a:r>
                <a:rPr lang="en-US" b="1" spc="63" dirty="0" err="1">
                  <a:latin typeface="Meta Medium"/>
                  <a:ea typeface="Meta Medium"/>
                  <a:cs typeface="Meta Medium"/>
                  <a:sym typeface="Meta Medium"/>
                </a:rPr>
                <a:t>appui</a:t>
              </a:r>
              <a:r>
                <a:rPr lang="en-US" b="1" spc="63" dirty="0"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b="1" spc="63" dirty="0" err="1">
                  <a:latin typeface="Meta Medium"/>
                  <a:ea typeface="Meta Medium"/>
                  <a:cs typeface="Meta Medium"/>
                  <a:sym typeface="Meta Medium"/>
                </a:rPr>
                <a:t>administratif</a:t>
              </a:r>
              <a:endParaRPr lang="en-US" b="1" spc="63" dirty="0">
                <a:latin typeface="Meta Medium"/>
                <a:ea typeface="Meta Medium"/>
                <a:cs typeface="Meta Medium"/>
                <a:sym typeface="Meta Medium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623732" y="2055882"/>
            <a:ext cx="2529918" cy="1129989"/>
            <a:chOff x="0" y="19050"/>
            <a:chExt cx="6746448" cy="3013300"/>
          </a:xfrm>
        </p:grpSpPr>
        <p:sp>
          <p:nvSpPr>
            <p:cNvPr id="31" name="TextBox 31"/>
            <p:cNvSpPr txBox="1"/>
            <p:nvPr/>
          </p:nvSpPr>
          <p:spPr>
            <a:xfrm>
              <a:off x="0" y="77274"/>
              <a:ext cx="6487221" cy="7608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029"/>
                </a:lnSpc>
              </a:pPr>
              <a:r>
                <a:rPr lang="en-US" b="1" spc="63" dirty="0">
                  <a:latin typeface="Meta Medium"/>
                  <a:ea typeface="Meta Medium"/>
                  <a:cs typeface="Meta Medium"/>
                  <a:sym typeface="Meta Medium"/>
                </a:rPr>
                <a:t>Une </a:t>
              </a:r>
              <a:r>
                <a:rPr lang="en-US" b="1" spc="63" dirty="0" err="1">
                  <a:latin typeface="Meta Medium"/>
                  <a:ea typeface="Meta Medium"/>
                  <a:cs typeface="Meta Medium"/>
                  <a:sym typeface="Meta Medium"/>
                </a:rPr>
                <a:t>intégration</a:t>
              </a:r>
              <a:r>
                <a:rPr lang="en-US" b="1" spc="63" dirty="0">
                  <a:latin typeface="Meta Medium"/>
                  <a:ea typeface="Meta Medium"/>
                  <a:cs typeface="Meta Medium"/>
                  <a:sym typeface="Meta Medium"/>
                </a:rPr>
                <a:t> tout au long de </a:t>
              </a:r>
              <a:r>
                <a:rPr lang="en-US" b="1" spc="63" dirty="0" err="1">
                  <a:latin typeface="Meta Medium"/>
                  <a:ea typeface="Meta Medium"/>
                  <a:cs typeface="Meta Medium"/>
                  <a:sym typeface="Meta Medium"/>
                </a:rPr>
                <a:t>votre</a:t>
              </a:r>
              <a:r>
                <a:rPr lang="en-US" b="1" spc="63" dirty="0">
                  <a:latin typeface="Meta Medium"/>
                  <a:ea typeface="Meta Medium"/>
                  <a:cs typeface="Meta Medium"/>
                  <a:sym typeface="Meta Medium"/>
                </a:rPr>
                <a:t> cursus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276515" y="19050"/>
              <a:ext cx="4469933" cy="3013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Nous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mettons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à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votre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disposition:</a:t>
              </a:r>
            </a:p>
            <a:p>
              <a:pPr>
                <a:lnSpc>
                  <a:spcPts val="848"/>
                </a:lnSpc>
              </a:pPr>
              <a:endParaRPr lang="en-US" sz="800" spc="32" dirty="0"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0" lvl="1" indent="-86360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un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système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de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parrainage</a:t>
              </a:r>
              <a:endParaRPr lang="en-US" sz="800" spc="32" dirty="0"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0" lvl="1" indent="-86360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les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activités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socio-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culturelles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de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l’association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étudiante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ESN</a:t>
              </a:r>
            </a:p>
            <a:p>
              <a:pPr marL="172720" lvl="1" indent="-86360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les events de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l’International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Welcome Desk</a:t>
              </a:r>
            </a:p>
            <a:p>
              <a:pPr marL="172720" lvl="1" indent="-86360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l’application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Goin’ Connect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181225" y="3644043"/>
            <a:ext cx="2729315" cy="1015236"/>
            <a:chOff x="-3" y="38100"/>
            <a:chExt cx="7278173" cy="2707297"/>
          </a:xfrm>
        </p:grpSpPr>
        <p:sp>
          <p:nvSpPr>
            <p:cNvPr id="34" name="TextBox 34"/>
            <p:cNvSpPr txBox="1"/>
            <p:nvPr/>
          </p:nvSpPr>
          <p:spPr>
            <a:xfrm>
              <a:off x="0" y="279249"/>
              <a:ext cx="5986221" cy="2466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endParaRPr dirty="0"/>
            </a:p>
            <a:p>
              <a:pPr>
                <a:lnSpc>
                  <a:spcPts val="848"/>
                </a:lnSpc>
              </a:pP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Nous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vous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informons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via:</a:t>
              </a:r>
            </a:p>
            <a:p>
              <a:pPr>
                <a:lnSpc>
                  <a:spcPts val="848"/>
                </a:lnSpc>
              </a:pPr>
              <a:endParaRPr lang="en-US" sz="800" spc="32" dirty="0"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nos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pages web</a:t>
              </a: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nos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séances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d’information</a:t>
              </a:r>
              <a:endParaRPr lang="en-US" sz="800" spc="32" dirty="0"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notre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guide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d’accueil</a:t>
              </a:r>
              <a:endParaRPr lang="en-US" sz="800" spc="32" dirty="0"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notre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Instagram</a:t>
              </a:r>
            </a:p>
            <a:p>
              <a:pPr marL="172721" lvl="1" indent="-86361">
                <a:lnSpc>
                  <a:spcPts val="848"/>
                </a:lnSpc>
                <a:buFont typeface="Arial"/>
                <a:buChar char="•"/>
              </a:pP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nos</a:t>
              </a:r>
              <a:r>
                <a:rPr lang="en-US" sz="800" spc="32" dirty="0"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sz="800" spc="32" dirty="0" err="1">
                  <a:latin typeface="Meta Medium"/>
                  <a:ea typeface="Meta Medium"/>
                  <a:cs typeface="Meta Medium"/>
                  <a:sym typeface="Meta Medium"/>
                </a:rPr>
                <a:t>webinaires</a:t>
              </a:r>
              <a:endParaRPr lang="en-US" sz="800" spc="32" dirty="0">
                <a:latin typeface="Meta Medium"/>
                <a:ea typeface="Meta Medium"/>
                <a:cs typeface="Meta Medium"/>
                <a:sym typeface="Meta Medium"/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-3" y="38100"/>
              <a:ext cx="7278173" cy="4189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029"/>
                </a:lnSpc>
              </a:pPr>
              <a:r>
                <a:rPr lang="en-US" b="1" spc="63" dirty="0">
                  <a:latin typeface="Meta Medium"/>
                  <a:ea typeface="Meta Medium"/>
                  <a:cs typeface="Meta Medium"/>
                  <a:sym typeface="Meta Medium"/>
                </a:rPr>
                <a:t>Des </a:t>
              </a:r>
              <a:r>
                <a:rPr lang="en-US" b="1" spc="63" dirty="0" err="1">
                  <a:latin typeface="Meta Medium"/>
                  <a:ea typeface="Meta Medium"/>
                  <a:cs typeface="Meta Medium"/>
                  <a:sym typeface="Meta Medium"/>
                </a:rPr>
                <a:t>dispositifs</a:t>
              </a:r>
              <a:r>
                <a:rPr lang="en-US" b="1" spc="63" dirty="0">
                  <a:latin typeface="Meta Medium"/>
                  <a:ea typeface="Meta Medium"/>
                  <a:cs typeface="Meta Medium"/>
                  <a:sym typeface="Meta Medium"/>
                </a:rPr>
                <a:t> </a:t>
              </a:r>
              <a:r>
                <a:rPr lang="en-US" b="1" spc="63" dirty="0" err="1">
                  <a:latin typeface="Meta Medium"/>
                  <a:ea typeface="Meta Medium"/>
                  <a:cs typeface="Meta Medium"/>
                  <a:sym typeface="Meta Medium"/>
                </a:rPr>
                <a:t>d’accueil</a:t>
              </a:r>
              <a:endParaRPr lang="en-US" b="1" spc="63" dirty="0">
                <a:latin typeface="Meta Medium"/>
                <a:ea typeface="Meta Medium"/>
                <a:cs typeface="Meta Medium"/>
                <a:sym typeface="Meta Medium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623732" y="3762899"/>
            <a:ext cx="2529918" cy="943452"/>
            <a:chOff x="0" y="38100"/>
            <a:chExt cx="6746448" cy="2515868"/>
          </a:xfrm>
        </p:grpSpPr>
        <p:sp>
          <p:nvSpPr>
            <p:cNvPr id="37" name="TextBox 37"/>
            <p:cNvSpPr txBox="1"/>
            <p:nvPr/>
          </p:nvSpPr>
          <p:spPr>
            <a:xfrm>
              <a:off x="0" y="38100"/>
              <a:ext cx="6260987" cy="418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9"/>
                </a:lnSpc>
              </a:pPr>
              <a:r>
                <a:rPr lang="en-US" b="1" spc="63" dirty="0" err="1">
                  <a:latin typeface="Meta Medium"/>
                  <a:ea typeface="Meta Medium"/>
                  <a:cs typeface="Meta Medium"/>
                  <a:sym typeface="Meta Medium"/>
                </a:rPr>
                <a:t>Où</a:t>
              </a:r>
              <a:r>
                <a:rPr lang="en-US" b="1" spc="63" dirty="0">
                  <a:latin typeface="Meta Medium"/>
                  <a:ea typeface="Meta Medium"/>
                  <a:cs typeface="Meta Medium"/>
                  <a:sym typeface="Meta Medium"/>
                </a:rPr>
                <a:t> nous </a:t>
              </a:r>
              <a:r>
                <a:rPr lang="en-US" b="1" spc="63" dirty="0" err="1">
                  <a:latin typeface="Meta Medium"/>
                  <a:ea typeface="Meta Medium"/>
                  <a:cs typeface="Meta Medium"/>
                  <a:sym typeface="Meta Medium"/>
                </a:rPr>
                <a:t>trouver</a:t>
              </a:r>
              <a:r>
                <a:rPr lang="en-US" b="1" spc="63" dirty="0">
                  <a:latin typeface="Meta Medium"/>
                  <a:ea typeface="Meta Medium"/>
                  <a:cs typeface="Meta Medium"/>
                  <a:sym typeface="Meta Medium"/>
                </a:rPr>
                <a:t>?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276515" y="87825"/>
              <a:ext cx="4469933" cy="2466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"/>
                </a:lnSpc>
              </a:pPr>
              <a:endParaRPr/>
            </a:p>
            <a:p>
              <a:pPr>
                <a:lnSpc>
                  <a:spcPts val="848"/>
                </a:lnSpc>
              </a:pPr>
              <a:endParaRPr/>
            </a:p>
            <a:p>
              <a:pPr>
                <a:lnSpc>
                  <a:spcPts val="848"/>
                </a:lnSpc>
              </a:pPr>
              <a:r>
                <a:rPr lang="en-US" sz="800" spc="32">
                  <a:latin typeface="Meta Medium"/>
                  <a:ea typeface="Meta Medium"/>
                  <a:cs typeface="Meta Medium"/>
                  <a:sym typeface="Meta Medium"/>
                </a:rPr>
                <a:t>Nos adresses:</a:t>
              </a:r>
            </a:p>
            <a:p>
              <a:pPr>
                <a:lnSpc>
                  <a:spcPts val="848"/>
                </a:lnSpc>
              </a:pPr>
              <a:endParaRPr lang="en-US" sz="800" spc="32">
                <a:latin typeface="Meta Medium"/>
                <a:ea typeface="Meta Medium"/>
                <a:cs typeface="Meta Medium"/>
                <a:sym typeface="Meta Medium"/>
              </a:endParaRPr>
            </a:p>
            <a:p>
              <a:pPr marL="172720" lvl="1" indent="-86360">
                <a:lnSpc>
                  <a:spcPts val="848"/>
                </a:lnSpc>
                <a:buFont typeface="Arial"/>
                <a:buChar char="•"/>
              </a:pPr>
              <a:r>
                <a:rPr lang="en-US" sz="800" spc="32">
                  <a:latin typeface="Meta Medium"/>
                  <a:ea typeface="Meta Medium"/>
                  <a:cs typeface="Meta Medium"/>
                  <a:sym typeface="Meta Medium"/>
                </a:rPr>
                <a:t>Avenue Jeanne 52 Ixelles 1050 Bâtiment Je52 (du mardi au jeudi de 10h à 16h)</a:t>
              </a:r>
            </a:p>
            <a:p>
              <a:pPr marL="172720" lvl="1" indent="-86360">
                <a:lnSpc>
                  <a:spcPts val="848"/>
                </a:lnSpc>
                <a:buFont typeface="Arial"/>
                <a:buChar char="•"/>
              </a:pPr>
              <a:r>
                <a:rPr lang="en-US" sz="800" spc="32">
                  <a:latin typeface="Meta Medium"/>
                  <a:ea typeface="Meta Medium"/>
                  <a:cs typeface="Meta Medium"/>
                  <a:sym typeface="Meta Medium"/>
                </a:rPr>
                <a:t>welcome@ulb.be</a:t>
              </a:r>
            </a:p>
            <a:p>
              <a:pPr>
                <a:lnSpc>
                  <a:spcPts val="848"/>
                </a:lnSpc>
              </a:pPr>
              <a:endParaRPr lang="en-US" sz="800" spc="32">
                <a:latin typeface="Meta Medium"/>
                <a:ea typeface="Meta Medium"/>
                <a:cs typeface="Meta Medium"/>
                <a:sym typeface="Meta Medium"/>
              </a:endParaRPr>
            </a:p>
          </p:txBody>
        </p:sp>
      </p:grp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/>
          </p:nvPr>
        </p:nvSpPr>
        <p:spPr>
          <a:xfrm>
            <a:off x="2470151" y="57151"/>
            <a:ext cx="8675644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r>
              <a:rPr sz="4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sym typeface="Garamond"/>
              </a:rPr>
              <a:t>Comment </a:t>
            </a:r>
            <a:r>
              <a:rPr sz="40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sym typeface="Garamond"/>
              </a:rPr>
              <a:t>contacter</a:t>
            </a:r>
            <a:r>
              <a:rPr sz="4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sym typeface="Garamond"/>
              </a:rPr>
              <a:t> </a:t>
            </a:r>
            <a:r>
              <a:rPr sz="40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sym typeface="Garamond"/>
              </a:rPr>
              <a:t>un.e</a:t>
            </a:r>
            <a:r>
              <a:rPr sz="4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sym typeface="Garamond"/>
              </a:rPr>
              <a:t> </a:t>
            </a:r>
            <a:r>
              <a:rPr sz="40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sym typeface="Garamond"/>
              </a:rPr>
              <a:t>enseignant.e</a:t>
            </a:r>
            <a:r>
              <a:rPr sz="4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sym typeface="Garamond"/>
              </a:rPr>
              <a:t>?</a:t>
            </a:r>
          </a:p>
        </p:txBody>
      </p:sp>
      <p:sp>
        <p:nvSpPr>
          <p:cNvPr id="243" name="Shape 243"/>
          <p:cNvSpPr/>
          <p:nvPr/>
        </p:nvSpPr>
        <p:spPr>
          <a:xfrm>
            <a:off x="1927654" y="946145"/>
            <a:ext cx="9218141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285744" indent="-285744">
              <a:buSzPct val="100000"/>
              <a:buFont typeface="Arial"/>
              <a:buChar char="•"/>
              <a:defRPr sz="2000">
                <a:solidFill>
                  <a:srgbClr val="444444"/>
                </a:solidFill>
              </a:defRPr>
            </a:pPr>
            <a:r>
              <a:rPr sz="2000" dirty="0" err="1">
                <a:latin typeface="Aptos" panose="020B0004020202020204" pitchFamily="34" charset="0"/>
              </a:rPr>
              <a:t>Créez-vous</a:t>
            </a:r>
            <a:r>
              <a:rPr sz="2000" dirty="0">
                <a:latin typeface="Aptos" panose="020B0004020202020204" pitchFamily="34" charset="0"/>
              </a:rPr>
              <a:t> </a:t>
            </a:r>
            <a:r>
              <a:rPr sz="2000" dirty="0" err="1">
                <a:latin typeface="Aptos" panose="020B0004020202020204" pitchFamily="34" charset="0"/>
              </a:rPr>
              <a:t>une</a:t>
            </a:r>
            <a:r>
              <a:rPr sz="2000" dirty="0">
                <a:latin typeface="Aptos" panose="020B0004020202020204" pitchFamily="34" charset="0"/>
              </a:rPr>
              <a:t> </a:t>
            </a:r>
            <a:r>
              <a:rPr sz="2000" dirty="0" err="1">
                <a:latin typeface="Aptos" panose="020B0004020202020204" pitchFamily="34" charset="0"/>
              </a:rPr>
              <a:t>adresse</a:t>
            </a:r>
            <a:r>
              <a:rPr sz="2000" dirty="0">
                <a:latin typeface="Aptos" panose="020B0004020202020204" pitchFamily="34" charset="0"/>
              </a:rPr>
              <a:t> email ULB</a:t>
            </a:r>
          </a:p>
          <a:p>
            <a:pPr marL="285744" indent="-285744">
              <a:buSzPct val="100000"/>
              <a:buChar char="-"/>
              <a:defRPr sz="2000">
                <a:solidFill>
                  <a:srgbClr val="444444"/>
                </a:solidFill>
              </a:defRPr>
            </a:pPr>
            <a:r>
              <a:rPr sz="2000" dirty="0" err="1">
                <a:latin typeface="Aptos" panose="020B0004020202020204" pitchFamily="34" charset="0"/>
              </a:rPr>
              <a:t>Essentielle</a:t>
            </a:r>
            <a:r>
              <a:rPr sz="2000" dirty="0">
                <a:latin typeface="Aptos" panose="020B0004020202020204" pitchFamily="34" charset="0"/>
              </a:rPr>
              <a:t> pour </a:t>
            </a:r>
            <a:r>
              <a:rPr sz="2000" dirty="0" err="1">
                <a:latin typeface="Aptos" panose="020B0004020202020204" pitchFamily="34" charset="0"/>
              </a:rPr>
              <a:t>recevoir</a:t>
            </a:r>
            <a:r>
              <a:rPr sz="2000" dirty="0">
                <a:latin typeface="Aptos" panose="020B0004020202020204" pitchFamily="34" charset="0"/>
              </a:rPr>
              <a:t> </a:t>
            </a:r>
            <a:r>
              <a:rPr sz="2000" dirty="0" err="1">
                <a:latin typeface="Aptos" panose="020B0004020202020204" pitchFamily="34" charset="0"/>
              </a:rPr>
              <a:t>toutes</a:t>
            </a:r>
            <a:r>
              <a:rPr sz="2000" dirty="0">
                <a:latin typeface="Aptos" panose="020B0004020202020204" pitchFamily="34" charset="0"/>
              </a:rPr>
              <a:t> les </a:t>
            </a:r>
            <a:r>
              <a:rPr sz="2000" dirty="0" err="1">
                <a:latin typeface="Aptos" panose="020B0004020202020204" pitchFamily="34" charset="0"/>
              </a:rPr>
              <a:t>informations</a:t>
            </a:r>
            <a:r>
              <a:rPr sz="2000" dirty="0">
                <a:latin typeface="Aptos" panose="020B0004020202020204" pitchFamily="34" charset="0"/>
              </a:rPr>
              <a:t> </a:t>
            </a:r>
            <a:r>
              <a:rPr sz="2000" dirty="0" err="1">
                <a:latin typeface="Aptos" panose="020B0004020202020204" pitchFamily="34" charset="0"/>
              </a:rPr>
              <a:t>officielles</a:t>
            </a:r>
            <a:r>
              <a:rPr sz="2000" dirty="0">
                <a:latin typeface="Aptos" panose="020B0004020202020204" pitchFamily="34" charset="0"/>
              </a:rPr>
              <a:t> de </a:t>
            </a:r>
            <a:r>
              <a:rPr sz="2000" dirty="0" err="1">
                <a:latin typeface="Aptos" panose="020B0004020202020204" pitchFamily="34" charset="0"/>
              </a:rPr>
              <a:t>l’ULB</a:t>
            </a:r>
            <a:endParaRPr sz="2000" dirty="0">
              <a:latin typeface="Aptos" panose="020B0004020202020204" pitchFamily="34" charset="0"/>
            </a:endParaRPr>
          </a:p>
          <a:p>
            <a:pPr marL="285744" indent="-285744">
              <a:buSzPct val="100000"/>
              <a:buChar char="-"/>
              <a:defRPr sz="2000">
                <a:solidFill>
                  <a:srgbClr val="444444"/>
                </a:solidFill>
              </a:defRPr>
            </a:pPr>
            <a:r>
              <a:rPr sz="2000" dirty="0" err="1">
                <a:latin typeface="Aptos" panose="020B0004020202020204" pitchFamily="34" charset="0"/>
              </a:rPr>
              <a:t>Essentielle</a:t>
            </a:r>
            <a:r>
              <a:rPr sz="2000" dirty="0">
                <a:latin typeface="Aptos" panose="020B0004020202020204" pitchFamily="34" charset="0"/>
              </a:rPr>
              <a:t> pour que les </a:t>
            </a:r>
            <a:r>
              <a:rPr sz="2000" dirty="0" err="1">
                <a:latin typeface="Aptos" panose="020B0004020202020204" pitchFamily="34" charset="0"/>
              </a:rPr>
              <a:t>enseignant.e.s</a:t>
            </a:r>
            <a:r>
              <a:rPr sz="2000" dirty="0">
                <a:latin typeface="Aptos" panose="020B0004020202020204" pitchFamily="34" charset="0"/>
              </a:rPr>
              <a:t> </a:t>
            </a:r>
            <a:r>
              <a:rPr sz="2000" dirty="0" err="1">
                <a:latin typeface="Aptos" panose="020B0004020202020204" pitchFamily="34" charset="0"/>
              </a:rPr>
              <a:t>puiss</a:t>
            </a:r>
            <a:r>
              <a:rPr lang="nl-BE" sz="2000" dirty="0">
                <a:latin typeface="Aptos" panose="020B0004020202020204" pitchFamily="34" charset="0"/>
              </a:rPr>
              <a:t>e</a:t>
            </a:r>
            <a:r>
              <a:rPr sz="2000" dirty="0" err="1">
                <a:latin typeface="Aptos" panose="020B0004020202020204" pitchFamily="34" charset="0"/>
              </a:rPr>
              <a:t>nt</a:t>
            </a:r>
            <a:r>
              <a:rPr sz="2000" dirty="0">
                <a:latin typeface="Aptos" panose="020B0004020202020204" pitchFamily="34" charset="0"/>
              </a:rPr>
              <a:t> </a:t>
            </a:r>
            <a:r>
              <a:rPr sz="2000" dirty="0" err="1">
                <a:latin typeface="Aptos" panose="020B0004020202020204" pitchFamily="34" charset="0"/>
              </a:rPr>
              <a:t>vous</a:t>
            </a:r>
            <a:r>
              <a:rPr sz="2000" dirty="0">
                <a:latin typeface="Aptos" panose="020B0004020202020204" pitchFamily="34" charset="0"/>
              </a:rPr>
              <a:t> identifier</a:t>
            </a:r>
            <a:endParaRPr lang="nl-BE" sz="2000" dirty="0">
              <a:latin typeface="Aptos" panose="020B0004020202020204" pitchFamily="34" charset="0"/>
            </a:endParaRPr>
          </a:p>
          <a:p>
            <a:pPr marL="285744" indent="-285744">
              <a:buSzPct val="100000"/>
              <a:buFont typeface="Arial"/>
              <a:buChar char="•"/>
              <a:defRPr sz="2000">
                <a:solidFill>
                  <a:srgbClr val="444444"/>
                </a:solidFill>
              </a:defRPr>
            </a:pPr>
            <a:r>
              <a:rPr lang="nl-BE" sz="2000" dirty="0">
                <a:solidFill>
                  <a:srgbClr val="444444"/>
                </a:solidFill>
                <a:latin typeface="Aptos" panose="020B0004020202020204" pitchFamily="34" charset="0"/>
              </a:rPr>
              <a:t>Consultez l’annuaire pour trouver l’adresse de la personne à contacter</a:t>
            </a:r>
            <a:endParaRPr sz="2000" dirty="0">
              <a:solidFill>
                <a:srgbClr val="444444"/>
              </a:solidFill>
              <a:latin typeface="Aptos" panose="020B0004020202020204" pitchFamily="34" charset="0"/>
            </a:endParaRPr>
          </a:p>
        </p:txBody>
      </p:sp>
      <p:pic>
        <p:nvPicPr>
          <p:cNvPr id="4" name="Picture 3" descr="A screenshot of a social media post with text and people in the background&#10;&#10;Description automatically generated">
            <a:extLst>
              <a:ext uri="{FF2B5EF4-FFF2-40B4-BE49-F238E27FC236}">
                <a16:creationId xmlns:a16="http://schemas.microsoft.com/office/drawing/2014/main" id="{A80CD474-7380-0A45-8565-BE0AD3AEC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53" y="2444435"/>
            <a:ext cx="6982851" cy="3757763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CC682673-029A-1847-A339-D57FB9ABA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01" y="6081920"/>
            <a:ext cx="5112492" cy="6951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93C9FA-F96F-2549-9187-7326EEAB7BD2}"/>
              </a:ext>
            </a:extLst>
          </p:cNvPr>
          <p:cNvCxnSpPr/>
          <p:nvPr/>
        </p:nvCxnSpPr>
        <p:spPr>
          <a:xfrm flipH="1">
            <a:off x="5134102" y="2683827"/>
            <a:ext cx="3562597" cy="369322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17.jpeg"/>
          <p:cNvPicPr>
            <a:picLocks noChangeAspect="1"/>
          </p:cNvPicPr>
          <p:nvPr/>
        </p:nvPicPr>
        <p:blipFill>
          <a:blip r:embed="rId2"/>
          <a:srcRect b="7172"/>
          <a:stretch>
            <a:fillRect/>
          </a:stretch>
        </p:blipFill>
        <p:spPr>
          <a:xfrm>
            <a:off x="1234547" y="23813"/>
            <a:ext cx="5316539" cy="6834187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Shape 253"/>
          <p:cNvSpPr/>
          <p:nvPr/>
        </p:nvSpPr>
        <p:spPr>
          <a:xfrm>
            <a:off x="7801710" y="1391279"/>
            <a:ext cx="4048420" cy="2129878"/>
          </a:xfrm>
          <a:prstGeom prst="rect">
            <a:avLst/>
          </a:prstGeom>
          <a:ln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50000"/>
              </a:lnSpc>
            </a:pPr>
            <a:r>
              <a:rPr dirty="0" err="1">
                <a:latin typeface="Aptos" panose="020B0004020202020204" pitchFamily="34" charset="0"/>
              </a:rPr>
              <a:t>Indiquer</a:t>
            </a:r>
            <a:r>
              <a:rPr dirty="0">
                <a:latin typeface="Aptos" panose="020B0004020202020204" pitchFamily="34" charset="0"/>
              </a:rPr>
              <a:t> le </a:t>
            </a:r>
            <a:r>
              <a:rPr dirty="0" err="1">
                <a:latin typeface="Aptos" panose="020B0004020202020204" pitchFamily="34" charset="0"/>
              </a:rPr>
              <a:t>cours</a:t>
            </a:r>
            <a:r>
              <a:rPr dirty="0">
                <a:latin typeface="Aptos" panose="020B0004020202020204" pitchFamily="34" charset="0"/>
              </a:rPr>
              <a:t> </a:t>
            </a:r>
            <a:r>
              <a:rPr dirty="0" err="1">
                <a:latin typeface="Aptos" panose="020B0004020202020204" pitchFamily="34" charset="0"/>
              </a:rPr>
              <a:t>concerné</a:t>
            </a:r>
            <a:endParaRPr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dirty="0" err="1">
                <a:latin typeface="Aptos" panose="020B0004020202020204" pitchFamily="34" charset="0"/>
              </a:rPr>
              <a:t>Vérifier</a:t>
            </a:r>
            <a:r>
              <a:rPr dirty="0">
                <a:latin typeface="Aptos" panose="020B0004020202020204" pitchFamily="34" charset="0"/>
              </a:rPr>
              <a:t> que la </a:t>
            </a:r>
            <a:r>
              <a:rPr dirty="0" err="1">
                <a:latin typeface="Aptos" panose="020B0004020202020204" pitchFamily="34" charset="0"/>
              </a:rPr>
              <a:t>réponse</a:t>
            </a:r>
            <a:r>
              <a:rPr dirty="0">
                <a:latin typeface="Aptos" panose="020B0004020202020204" pitchFamily="34" charset="0"/>
              </a:rPr>
              <a:t> </a:t>
            </a:r>
            <a:r>
              <a:rPr dirty="0" err="1">
                <a:latin typeface="Aptos" panose="020B0004020202020204" pitchFamily="34" charset="0"/>
              </a:rPr>
              <a:t>n’est</a:t>
            </a:r>
            <a:r>
              <a:rPr dirty="0">
                <a:latin typeface="Aptos" panose="020B0004020202020204" pitchFamily="34" charset="0"/>
              </a:rPr>
              <a:t> pas dans un document (plan de </a:t>
            </a:r>
            <a:r>
              <a:rPr dirty="0" err="1">
                <a:latin typeface="Aptos" panose="020B0004020202020204" pitchFamily="34" charset="0"/>
              </a:rPr>
              <a:t>cours</a:t>
            </a:r>
            <a:r>
              <a:rPr dirty="0">
                <a:latin typeface="Aptos" panose="020B0004020202020204" pitchFamily="34" charset="0"/>
              </a:rPr>
              <a:t>, UV)</a:t>
            </a:r>
          </a:p>
          <a:p>
            <a:pPr>
              <a:lnSpc>
                <a:spcPct val="150000"/>
              </a:lnSpc>
            </a:pPr>
            <a:r>
              <a:rPr dirty="0" err="1">
                <a:latin typeface="Aptos" panose="020B0004020202020204" pitchFamily="34" charset="0"/>
              </a:rPr>
              <a:t>Evaluer</a:t>
            </a:r>
            <a:r>
              <a:rPr dirty="0">
                <a:latin typeface="Aptos" panose="020B0004020202020204" pitchFamily="34" charset="0"/>
              </a:rPr>
              <a:t> </a:t>
            </a:r>
            <a:r>
              <a:rPr dirty="0" err="1">
                <a:latin typeface="Aptos" panose="020B0004020202020204" pitchFamily="34" charset="0"/>
              </a:rPr>
              <a:t>l’urgence</a:t>
            </a:r>
            <a:r>
              <a:rPr dirty="0">
                <a:latin typeface="Aptos" panose="020B0004020202020204" pitchFamily="34" charset="0"/>
              </a:rPr>
              <a:t> (</a:t>
            </a:r>
            <a:r>
              <a:rPr dirty="0" err="1">
                <a:latin typeface="Aptos" panose="020B0004020202020204" pitchFamily="34" charset="0"/>
              </a:rPr>
              <a:t>attendre</a:t>
            </a:r>
            <a:r>
              <a:rPr dirty="0">
                <a:latin typeface="Aptos" panose="020B0004020202020204" pitchFamily="34" charset="0"/>
              </a:rPr>
              <a:t> le prochain </a:t>
            </a:r>
            <a:r>
              <a:rPr dirty="0" err="1">
                <a:latin typeface="Aptos" panose="020B0004020202020204" pitchFamily="34" charset="0"/>
              </a:rPr>
              <a:t>cours</a:t>
            </a:r>
            <a:r>
              <a:rPr dirty="0">
                <a:latin typeface="Aptos" panose="020B0004020202020204" pitchFamily="34" charset="0"/>
              </a:rPr>
              <a:t>? </a:t>
            </a:r>
            <a:r>
              <a:rPr dirty="0" err="1">
                <a:latin typeface="Aptos" panose="020B0004020202020204" pitchFamily="34" charset="0"/>
              </a:rPr>
              <a:t>Permanences</a:t>
            </a:r>
            <a:r>
              <a:rPr dirty="0">
                <a:latin typeface="Aptos" panose="020B0004020202020204" pitchFamily="34" charset="0"/>
              </a:rPr>
              <a:t>?)</a:t>
            </a:r>
          </a:p>
        </p:txBody>
      </p:sp>
      <p:sp>
        <p:nvSpPr>
          <p:cNvPr id="254" name="Shape 254"/>
          <p:cNvSpPr/>
          <p:nvPr/>
        </p:nvSpPr>
        <p:spPr>
          <a:xfrm flipH="1">
            <a:off x="6193571" y="3653783"/>
            <a:ext cx="1608139" cy="822327"/>
          </a:xfrm>
          <a:prstGeom prst="line">
            <a:avLst/>
          </a:prstGeom>
          <a:ln w="76200">
            <a:solidFill>
              <a:schemeClr val="accent1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F0E418-2B4A-C34D-BC54-32BED081E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93" y="4234286"/>
            <a:ext cx="8390237" cy="2512240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C84C7265-01EF-DA43-A284-310831F45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966" y="0"/>
            <a:ext cx="7283451" cy="9906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59515">
              <a:defRPr sz="3008">
                <a:solidFill>
                  <a:srgbClr val="1F497D"/>
                </a:solidFill>
              </a:defRPr>
            </a:pPr>
            <a:r>
              <a:rPr lang="nl-BE" sz="36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Soutien en langues</a:t>
            </a:r>
            <a:endParaRPr sz="3600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A531E635-7B07-B64D-8181-855897287A90}"/>
              </a:ext>
            </a:extLst>
          </p:cNvPr>
          <p:cNvSpPr txBox="1">
            <a:spLocks/>
          </p:cNvSpPr>
          <p:nvPr/>
        </p:nvSpPr>
        <p:spPr>
          <a:xfrm>
            <a:off x="1173893" y="1007311"/>
            <a:ext cx="9268508" cy="2052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 fontScale="25000" lnSpcReduction="20000"/>
          </a:bodyPr>
          <a:lstStyle>
            <a:lvl1pPr marL="342891" marR="0" indent="-342891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51" marR="0" indent="-326563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170" marR="0" indent="-304792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17" marR="0" indent="-365751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05" marR="0" indent="-365751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694" marR="0" indent="-365751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882" marR="0" indent="-365751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070" marR="0" indent="-365750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258" marR="0" indent="-365750" algn="l" defTabSz="914377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hangingPunct="1">
              <a:defRPr/>
            </a:pPr>
            <a:endParaRPr lang="fr-BE" sz="2400" b="1" dirty="0">
              <a:latin typeface="MetaPro-Norm" panose="020B0504030101020102" pitchFamily="34" charset="0"/>
            </a:endParaRPr>
          </a:p>
          <a:p>
            <a:pPr marL="0" indent="0" hangingPunct="1">
              <a:lnSpc>
                <a:spcPct val="170000"/>
              </a:lnSpc>
              <a:spcBef>
                <a:spcPts val="0"/>
              </a:spcBef>
              <a:buNone/>
              <a:defRPr/>
            </a:pPr>
            <a:r>
              <a:rPr lang="fr-FR" sz="8400" dirty="0">
                <a:latin typeface="Aptos" panose="020B0004020202020204" pitchFamily="34" charset="0"/>
              </a:rPr>
              <a:t>4 possibilités:</a:t>
            </a:r>
          </a:p>
          <a:p>
            <a:pPr hangingPunct="1">
              <a:lnSpc>
                <a:spcPct val="170000"/>
              </a:lnSpc>
              <a:spcBef>
                <a:spcPts val="0"/>
              </a:spcBef>
              <a:defRPr/>
            </a:pPr>
            <a:r>
              <a:rPr lang="fr-FR" sz="8400" b="1" dirty="0">
                <a:latin typeface="Aptos" panose="020B0004020202020204" pitchFamily="34" charset="0"/>
              </a:rPr>
              <a:t>F9 : </a:t>
            </a:r>
            <a:r>
              <a:rPr lang="fr-FR" sz="8400" dirty="0">
                <a:latin typeface="Aptos" panose="020B0004020202020204" pitchFamily="34" charset="0"/>
                <a:hlinkClick r:id="rId3"/>
              </a:rPr>
              <a:t>www.f9languages.eu</a:t>
            </a:r>
            <a:r>
              <a:rPr lang="fr-FR" sz="8400" dirty="0">
                <a:latin typeface="Aptos" panose="020B0004020202020204" pitchFamily="34" charset="0"/>
              </a:rPr>
              <a:t> + Facebook</a:t>
            </a:r>
            <a:endParaRPr lang="fr-FR" sz="8400" b="1" dirty="0">
              <a:latin typeface="Aptos" panose="020B0004020202020204" pitchFamily="34" charset="0"/>
            </a:endParaRPr>
          </a:p>
          <a:p>
            <a:pPr hangingPunct="1">
              <a:lnSpc>
                <a:spcPct val="170000"/>
              </a:lnSpc>
              <a:spcBef>
                <a:spcPts val="0"/>
              </a:spcBef>
              <a:defRPr/>
            </a:pPr>
            <a:r>
              <a:rPr lang="fr-FR" sz="8400" b="1" dirty="0">
                <a:latin typeface="Aptos" panose="020B0004020202020204" pitchFamily="34" charset="0"/>
              </a:rPr>
              <a:t>Tables de conversation : </a:t>
            </a:r>
            <a:r>
              <a:rPr lang="fr-FR" sz="8400" dirty="0">
                <a:latin typeface="Aptos" panose="020B0004020202020204" pitchFamily="34" charset="0"/>
                <a:hlinkClick r:id="rId4"/>
              </a:rPr>
              <a:t>https://langues.ulb.be</a:t>
            </a:r>
            <a:endParaRPr lang="fr-FR" sz="8400" b="1" dirty="0">
              <a:latin typeface="Aptos" panose="020B0004020202020204" pitchFamily="34" charset="0"/>
            </a:endParaRPr>
          </a:p>
          <a:p>
            <a:pPr hangingPunct="1">
              <a:lnSpc>
                <a:spcPct val="170000"/>
              </a:lnSpc>
              <a:spcBef>
                <a:spcPts val="0"/>
              </a:spcBef>
              <a:defRPr/>
            </a:pPr>
            <a:r>
              <a:rPr lang="fr-FR" sz="8400" b="1" dirty="0">
                <a:latin typeface="Aptos" panose="020B0004020202020204" pitchFamily="34" charset="0"/>
              </a:rPr>
              <a:t>Tandems linguistiques: </a:t>
            </a:r>
            <a:r>
              <a:rPr lang="fr-FR" sz="8400" dirty="0">
                <a:latin typeface="Aptos" panose="020B0004020202020204" pitchFamily="34" charset="0"/>
                <a:hlinkClick r:id="rId5"/>
              </a:rPr>
              <a:t>http://tandems.ulb.ac.be</a:t>
            </a:r>
            <a:endParaRPr lang="fr-FR" sz="8400" dirty="0">
              <a:latin typeface="Aptos" panose="020B0004020202020204" pitchFamily="34" charset="0"/>
            </a:endParaRPr>
          </a:p>
          <a:p>
            <a:pPr hangingPunct="1">
              <a:lnSpc>
                <a:spcPct val="170000"/>
              </a:lnSpc>
              <a:spcBef>
                <a:spcPts val="0"/>
              </a:spcBef>
              <a:defRPr/>
            </a:pPr>
            <a:r>
              <a:rPr lang="en-US" sz="8800" b="1" dirty="0">
                <a:latin typeface="Aptos" panose="020B0004020202020204" pitchFamily="34" charset="0"/>
              </a:rPr>
              <a:t>MOOC ULB </a:t>
            </a:r>
            <a:r>
              <a:rPr lang="en-US" sz="8800" dirty="0">
                <a:latin typeface="Aptos" panose="020B0004020202020204" pitchFamily="34" charset="0"/>
              </a:rPr>
              <a:t>‘Spice up your English’: </a:t>
            </a:r>
            <a:r>
              <a:rPr lang="en-US" sz="8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ptos" panose="020B0004020202020204" pitchFamily="34" charset="0"/>
                <a:hlinkClick r:id="rId6"/>
              </a:rPr>
              <a:t>http://podcast.ulb.ac.be/site/moocs-SpiceUp.html</a:t>
            </a:r>
          </a:p>
          <a:p>
            <a:pPr hangingPunct="1">
              <a:lnSpc>
                <a:spcPct val="120000"/>
              </a:lnSpc>
              <a:spcBef>
                <a:spcPts val="0"/>
              </a:spcBef>
              <a:defRPr/>
            </a:pPr>
            <a:endParaRPr lang="fr-FR" sz="8400" dirty="0">
              <a:latin typeface="Aptos" panose="020B0004020202020204" pitchFamily="34" charset="0"/>
            </a:endParaRPr>
          </a:p>
          <a:p>
            <a:pPr marL="0" indent="0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br>
              <a:rPr lang="fr-FR" sz="8400" dirty="0">
                <a:latin typeface="Aptos" panose="020B0004020202020204" pitchFamily="34" charset="0"/>
              </a:rPr>
            </a:br>
            <a:endParaRPr lang="fr-FR" sz="8400" dirty="0">
              <a:latin typeface="Aptos" panose="020B0004020202020204" pitchFamily="34" charset="0"/>
            </a:endParaRPr>
          </a:p>
          <a:p>
            <a:pPr marL="0" indent="0" hangingPunct="1">
              <a:lnSpc>
                <a:spcPct val="120000"/>
              </a:lnSpc>
              <a:spcBef>
                <a:spcPts val="0"/>
              </a:spcBef>
              <a:defRPr/>
            </a:pPr>
            <a:endParaRPr lang="fr-FR" sz="8400" dirty="0">
              <a:latin typeface="MetaPro-Norm" panose="020B0504030101020102" pitchFamily="34" charset="0"/>
            </a:endParaRPr>
          </a:p>
          <a:p>
            <a:pPr marL="0" indent="0" algn="ctr" hangingPunct="1">
              <a:buNone/>
              <a:defRPr/>
            </a:pPr>
            <a:endParaRPr lang="fr-BE" sz="2200" dirty="0"/>
          </a:p>
          <a:p>
            <a:pPr marL="0" indent="0" hangingPunct="1">
              <a:defRPr/>
            </a:pPr>
            <a:endParaRPr lang="fr-BE" sz="1900" dirty="0"/>
          </a:p>
          <a:p>
            <a:pPr marL="0" indent="0" hangingPunct="1">
              <a:defRPr/>
            </a:pPr>
            <a:r>
              <a:rPr lang="fr-BE" sz="2600" b="1" dirty="0"/>
              <a:t>          </a:t>
            </a:r>
            <a:endParaRPr lang="fr-BE" sz="3600" b="1" dirty="0">
              <a:solidFill>
                <a:srgbClr val="008FC2"/>
              </a:solidFill>
              <a:latin typeface="MetaPro-Norm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205426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3E9F3F2-8313-43D7-9C29-CA4691DB92F5}"/>
              </a:ext>
            </a:extLst>
          </p:cNvPr>
          <p:cNvSpPr txBox="1"/>
          <p:nvPr/>
        </p:nvSpPr>
        <p:spPr>
          <a:xfrm>
            <a:off x="1641230" y="375733"/>
            <a:ext cx="532859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BAP/SAA</a:t>
            </a:r>
          </a:p>
          <a:p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Bureau d’appui pédagogique</a:t>
            </a:r>
          </a:p>
          <a:p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Soutien aux apprentissages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5ABD66-E585-4364-8086-1749FCA46B31}"/>
              </a:ext>
            </a:extLst>
          </p:cNvPr>
          <p:cNvSpPr txBox="1"/>
          <p:nvPr/>
        </p:nvSpPr>
        <p:spPr>
          <a:xfrm>
            <a:off x="1359377" y="2095070"/>
            <a:ext cx="6480720" cy="297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3200" dirty="0">
                <a:latin typeface="Aptos" panose="020B0004020202020204" pitchFamily="34" charset="0"/>
              </a:rPr>
              <a:t>Coaching et entretiens individuels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3200" dirty="0">
                <a:latin typeface="Aptos" panose="020B0004020202020204" pitchFamily="34" charset="0"/>
              </a:rPr>
              <a:t>Tutorat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3200" dirty="0">
                <a:latin typeface="Aptos" panose="020B0004020202020204" pitchFamily="34" charset="0"/>
              </a:rPr>
              <a:t>Blocus encadrés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3200" dirty="0">
                <a:latin typeface="Aptos" panose="020B0004020202020204" pitchFamily="34" charset="0"/>
              </a:rPr>
              <a:t>Ateliers méthodo</a:t>
            </a:r>
          </a:p>
        </p:txBody>
      </p:sp>
      <p:pic>
        <p:nvPicPr>
          <p:cNvPr id="2" name="Espace réservé du contenu 11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1DF0E6F2-937F-E3FD-6D7D-D5D65CB11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65" y="518518"/>
            <a:ext cx="3168813" cy="1365320"/>
          </a:xfrm>
          <a:prstGeom prst="rect">
            <a:avLst/>
          </a:prstGeom>
        </p:spPr>
      </p:pic>
      <p:pic>
        <p:nvPicPr>
          <p:cNvPr id="3" name="Image 12">
            <a:extLst>
              <a:ext uri="{FF2B5EF4-FFF2-40B4-BE49-F238E27FC236}">
                <a16:creationId xmlns:a16="http://schemas.microsoft.com/office/drawing/2014/main" id="{C70BDC28-25E3-EB9E-9F6A-BA92A87E7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097" y="2095070"/>
            <a:ext cx="3714563" cy="262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5247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3FE580-A1F6-406E-94CA-0B2CAD9D9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877" y="2110714"/>
            <a:ext cx="7025332" cy="3103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</a:rPr>
              <a:t>Marion DARGENT et Antoine DARATOS</a:t>
            </a:r>
          </a:p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</a:rPr>
              <a:t>Bureau H.3.238</a:t>
            </a:r>
          </a:p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  <a:hlinkClick r:id="rId2"/>
              </a:rPr>
              <a:t>bap.phisoc@ulb.be</a:t>
            </a:r>
            <a:endParaRPr lang="en-US" sz="2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  <a:hlinkClick r:id="rId3"/>
              </a:rPr>
              <a:t>saa.phisoc@ulb.be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</a:rPr>
              <a:t>UV – SAA </a:t>
            </a:r>
            <a:r>
              <a:rPr lang="en-US" sz="2400" dirty="0" err="1">
                <a:latin typeface="Aptos" panose="020B0004020202020204" pitchFamily="34" charset="0"/>
              </a:rPr>
              <a:t>Phisoc</a:t>
            </a:r>
            <a:endParaRPr lang="en-US" sz="24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ptos" panose="020B0004020202020204" pitchFamily="34" charset="0"/>
                <a:hlinkClick r:id="rId4"/>
              </a:rPr>
              <a:t>https://www.facebook.com/ulb.bap.phisoc/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5BB6BA98-0655-FFC9-4420-0D5860754395}"/>
              </a:ext>
            </a:extLst>
          </p:cNvPr>
          <p:cNvSpPr txBox="1"/>
          <p:nvPr/>
        </p:nvSpPr>
        <p:spPr>
          <a:xfrm>
            <a:off x="1641230" y="375733"/>
            <a:ext cx="532859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Gill Sans MT" panose="020B0502020104020203" pitchFamily="34" charset="0"/>
              </a:rPr>
              <a:t>BAP/SAA</a:t>
            </a:r>
          </a:p>
          <a:p>
            <a:r>
              <a:rPr lang="fr-BE" sz="2400" b="1" dirty="0">
                <a:solidFill>
                  <a:srgbClr val="0070C0"/>
                </a:solidFill>
                <a:latin typeface="Gill Sans MT" panose="020B0502020104020203" pitchFamily="34" charset="0"/>
              </a:rPr>
              <a:t>Contacts</a:t>
            </a:r>
          </a:p>
        </p:txBody>
      </p:sp>
    </p:spTree>
    <p:extLst>
      <p:ext uri="{BB962C8B-B14F-4D97-AF65-F5344CB8AC3E}">
        <p14:creationId xmlns:p14="http://schemas.microsoft.com/office/powerpoint/2010/main" val="28127653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E4E3F6B-61CA-469F-BB3E-A93C8F9F6D0B}"/>
              </a:ext>
            </a:extLst>
          </p:cNvPr>
          <p:cNvSpPr txBox="1"/>
          <p:nvPr/>
        </p:nvSpPr>
        <p:spPr>
          <a:xfrm>
            <a:off x="2441259" y="190330"/>
            <a:ext cx="532859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Aptos" panose="020B0004020202020204" pitchFamily="34" charset="0"/>
              </a:rPr>
              <a:t>BEPSS</a:t>
            </a:r>
          </a:p>
          <a:p>
            <a:r>
              <a:rPr lang="fr-BE" sz="2400" b="1" dirty="0">
                <a:solidFill>
                  <a:srgbClr val="0070C0"/>
                </a:solidFill>
                <a:latin typeface="Aptos" panose="020B0004020202020204" pitchFamily="34" charset="0"/>
              </a:rPr>
              <a:t>Bureau étudiant de la Faculté de Philosophie et Sciences sociales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61F1D8-42D0-49D1-9E2E-0D217221A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37" y="129982"/>
            <a:ext cx="1628800" cy="16288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2FA6BC-B9A5-48D6-9701-9CE9D8AC3DA7}"/>
              </a:ext>
            </a:extLst>
          </p:cNvPr>
          <p:cNvSpPr txBox="1"/>
          <p:nvPr/>
        </p:nvSpPr>
        <p:spPr>
          <a:xfrm>
            <a:off x="1703512" y="2037575"/>
            <a:ext cx="648072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chemeClr val="tx1"/>
                </a:solidFill>
                <a:latin typeface="Aptos" panose="020B0004020202020204" pitchFamily="34" charset="0"/>
              </a:rPr>
              <a:t>Chloé PIERLET, Présidente</a:t>
            </a:r>
          </a:p>
          <a:p>
            <a:r>
              <a:rPr lang="fr-BE" sz="2400" b="1" dirty="0" err="1">
                <a:solidFill>
                  <a:schemeClr val="tx1"/>
                </a:solidFill>
                <a:latin typeface="Aptos" panose="020B0004020202020204" pitchFamily="34" charset="0"/>
              </a:rPr>
              <a:t>Keo</a:t>
            </a:r>
            <a:r>
              <a:rPr lang="fr-BE" sz="2400" b="1" dirty="0">
                <a:solidFill>
                  <a:schemeClr val="tx1"/>
                </a:solidFill>
                <a:latin typeface="Aptos" panose="020B0004020202020204" pitchFamily="34" charset="0"/>
              </a:rPr>
              <a:t> SENNEKAMP, vice-Président académique </a:t>
            </a:r>
            <a:br>
              <a:rPr lang="fr-BE" sz="2400" b="1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fr-BE" sz="2400" b="1" dirty="0">
                <a:solidFill>
                  <a:srgbClr val="0000FF"/>
                </a:solidFill>
                <a:latin typeface="Aptos" panose="020B0004020202020204" pitchFamily="34" charset="0"/>
              </a:rPr>
              <a:t>Bureau H1.145</a:t>
            </a:r>
          </a:p>
          <a:p>
            <a:r>
              <a:rPr lang="fr-BE" sz="2400" b="1" dirty="0">
                <a:solidFill>
                  <a:schemeClr val="tx1"/>
                </a:solidFill>
                <a:latin typeface="Aptos" panose="020B0004020202020204" pitchFamily="34" charset="0"/>
                <a:hlinkClick r:id="rId3"/>
              </a:rPr>
              <a:t>bepss.ulb@gmail.com</a:t>
            </a:r>
            <a:endParaRPr lang="fr-BE" sz="24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fr-BE" sz="2800" b="1" dirty="0">
                <a:solidFill>
                  <a:srgbClr val="0000FF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Instagram : </a:t>
            </a:r>
            <a:r>
              <a:rPr lang="fr-BE" sz="2800" b="1" dirty="0" err="1">
                <a:solidFill>
                  <a:srgbClr val="0000FF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bepss.ulb</a:t>
            </a:r>
            <a:endParaRPr lang="fr-BE" sz="3600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r>
              <a:rPr lang="fr-BE" sz="2400" b="1" dirty="0">
                <a:solidFill>
                  <a:srgbClr val="0000FF"/>
                </a:solidFill>
                <a:latin typeface="Aptos" panose="020B0004020202020204" pitchFamily="34" charset="0"/>
              </a:rPr>
              <a:t>Facebook : https://</a:t>
            </a:r>
            <a:r>
              <a:rPr lang="fr-BE" sz="2400" b="1" dirty="0" err="1">
                <a:solidFill>
                  <a:srgbClr val="0000FF"/>
                </a:solidFill>
                <a:latin typeface="Aptos" panose="020B0004020202020204" pitchFamily="34" charset="0"/>
              </a:rPr>
              <a:t>www.facebook.com</a:t>
            </a:r>
            <a:r>
              <a:rPr lang="fr-BE" sz="2400" b="1" dirty="0">
                <a:solidFill>
                  <a:srgbClr val="0000FF"/>
                </a:solidFill>
                <a:latin typeface="Aptos" panose="020B0004020202020204" pitchFamily="34" charset="0"/>
              </a:rPr>
              <a:t>/</a:t>
            </a:r>
            <a:r>
              <a:rPr lang="fr-BE" sz="2400" b="1" dirty="0" err="1">
                <a:solidFill>
                  <a:srgbClr val="0000FF"/>
                </a:solidFill>
                <a:latin typeface="Aptos" panose="020B0004020202020204" pitchFamily="34" charset="0"/>
              </a:rPr>
              <a:t>bepss.ulb</a:t>
            </a:r>
            <a:endParaRPr lang="fr-BE" sz="2400" b="1" dirty="0">
              <a:solidFill>
                <a:srgbClr val="0000FF"/>
              </a:solidFill>
              <a:latin typeface="Aptos" panose="020B0004020202020204" pitchFamily="34" charset="0"/>
            </a:endParaRPr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29156B47-93EE-BED3-F861-11FB4E1B3993}"/>
              </a:ext>
            </a:extLst>
          </p:cNvPr>
          <p:cNvSpPr txBox="1"/>
          <p:nvPr/>
        </p:nvSpPr>
        <p:spPr>
          <a:xfrm>
            <a:off x="1703512" y="5485258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EVENEMENT de rentrée </a:t>
            </a:r>
            <a:r>
              <a:rPr lang="fr-B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fr-BE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rally</a:t>
            </a:r>
            <a:r>
              <a:rPr lang="fr-B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photo le mercredi 13 septembre à partir de 13h30 suivi de la soirée faculaire. Info sur nos réseaux !</a:t>
            </a:r>
            <a:endParaRPr lang="fr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098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3062FF-B7C1-47D7-A65E-D95BAEC2E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630" y="1268760"/>
            <a:ext cx="6192838" cy="36322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  <a:defRPr/>
            </a:pPr>
            <a:r>
              <a:rPr lang="fr-BE" sz="4000" kern="1200" spc="-150" dirty="0">
                <a:latin typeface="Aptos" panose="020B0004020202020204" pitchFamily="34" charset="0"/>
              </a:rPr>
              <a:t>Université libre de Bruxelles</a:t>
            </a:r>
          </a:p>
          <a:p>
            <a:pPr marL="0" indent="0" algn="ctr">
              <a:buNone/>
              <a:defRPr/>
            </a:pPr>
            <a:endParaRPr lang="fr-BE" spc="-150" dirty="0">
              <a:latin typeface="Aptos" panose="020B0004020202020204" pitchFamily="34" charset="0"/>
            </a:endParaRPr>
          </a:p>
          <a:p>
            <a:pPr marL="0" indent="0" algn="ctr">
              <a:buNone/>
              <a:defRPr/>
            </a:pPr>
            <a:r>
              <a:rPr lang="fr-BE" sz="3600" b="1" kern="1200" spc="-150" dirty="0">
                <a:solidFill>
                  <a:srgbClr val="008FC2"/>
                </a:solidFill>
                <a:latin typeface="Aptos" panose="020B0004020202020204" pitchFamily="34" charset="0"/>
              </a:rPr>
              <a:t>       </a:t>
            </a:r>
            <a:r>
              <a:rPr lang="fr-BE"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Faculté </a:t>
            </a:r>
          </a:p>
          <a:p>
            <a:pPr marL="0" indent="0" algn="ctr">
              <a:buNone/>
              <a:defRPr/>
            </a:pPr>
            <a:r>
              <a:rPr lang="fr-BE"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de Philosophie et Sciences sociales</a:t>
            </a:r>
          </a:p>
          <a:p>
            <a:pPr algn="ctr">
              <a:buFont typeface="Times New Roman" pitchFamily="16" charset="0"/>
              <a:buNone/>
              <a:defRPr/>
            </a:pPr>
            <a:endParaRPr lang="fr-BE" spc="-150" dirty="0">
              <a:solidFill>
                <a:srgbClr val="0099FF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  <a:defRPr/>
            </a:pPr>
            <a:r>
              <a:rPr lang="fr-BE" sz="4000" kern="1200" spc="-150" dirty="0">
                <a:solidFill>
                  <a:srgbClr val="4D4D4D"/>
                </a:solidFill>
                <a:latin typeface="Aptos" panose="020B0004020202020204" pitchFamily="34" charset="0"/>
              </a:rPr>
              <a:t>4 départements</a:t>
            </a:r>
          </a:p>
        </p:txBody>
      </p:sp>
      <p:sp>
        <p:nvSpPr>
          <p:cNvPr id="5123" name="Flèche vers le bas 6">
            <a:extLst>
              <a:ext uri="{FF2B5EF4-FFF2-40B4-BE49-F238E27FC236}">
                <a16:creationId xmlns:a16="http://schemas.microsoft.com/office/drawing/2014/main" id="{CDB60A64-3A57-4AE4-A600-DF096B9F8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049" y="1737828"/>
            <a:ext cx="182563" cy="469900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BE" altLang="fr-FR"/>
          </a:p>
        </p:txBody>
      </p:sp>
      <p:sp>
        <p:nvSpPr>
          <p:cNvPr id="6" name="Flèche vers le bas 6">
            <a:extLst>
              <a:ext uri="{FF2B5EF4-FFF2-40B4-BE49-F238E27FC236}">
                <a16:creationId xmlns:a16="http://schemas.microsoft.com/office/drawing/2014/main" id="{CDB60A64-3A57-4AE4-A600-DF096B9F8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049" y="3672795"/>
            <a:ext cx="182563" cy="469900"/>
          </a:xfrm>
          <a:prstGeom prst="downArrow">
            <a:avLst>
              <a:gd name="adj1" fmla="val 50000"/>
              <a:gd name="adj2" fmla="val 50001"/>
            </a:avLst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BE" altLang="fr-FR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motif, point, pixel&#10;&#10;Description générée automatiquement">
            <a:extLst>
              <a:ext uri="{FF2B5EF4-FFF2-40B4-BE49-F238E27FC236}">
                <a16:creationId xmlns:a16="http://schemas.microsoft.com/office/drawing/2014/main" id="{38A45DDD-E93A-87B5-FCCC-02D6D6EEB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98" y="4509121"/>
            <a:ext cx="1608460" cy="159808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2BD85B9-3630-B38E-1F0F-F859F9B2759C}"/>
              </a:ext>
            </a:extLst>
          </p:cNvPr>
          <p:cNvSpPr txBox="1"/>
          <p:nvPr/>
        </p:nvSpPr>
        <p:spPr>
          <a:xfrm>
            <a:off x="7788188" y="3469623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80808"/>
                </a:solidFill>
              </a:rPr>
              <a:t>Inscris-toi ici pour la soirée parrainage &amp; marrainage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D55415-004A-607B-66FA-963347FC7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733" y="197713"/>
            <a:ext cx="4556040" cy="647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2588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5415DA-0393-A8F7-7D50-D042C05C5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698" y="188640"/>
            <a:ext cx="4584543" cy="6484502"/>
          </a:xfrm>
          <a:prstGeom prst="rect">
            <a:avLst/>
          </a:prstGeom>
        </p:spPr>
      </p:pic>
      <p:pic>
        <p:nvPicPr>
          <p:cNvPr id="9" name="Image 8" descr="Une image contenant motif, pixel, point&#10;&#10;Description générée automatiquement">
            <a:extLst>
              <a:ext uri="{FF2B5EF4-FFF2-40B4-BE49-F238E27FC236}">
                <a16:creationId xmlns:a16="http://schemas.microsoft.com/office/drawing/2014/main" id="{12330329-BFED-8097-834E-BCA5A6B0E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5161136"/>
            <a:ext cx="1551112" cy="15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9519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E4E3F6B-61CA-469F-BB3E-A93C8F9F6D0B}"/>
              </a:ext>
            </a:extLst>
          </p:cNvPr>
          <p:cNvSpPr txBox="1"/>
          <p:nvPr/>
        </p:nvSpPr>
        <p:spPr>
          <a:xfrm>
            <a:off x="2745904" y="355441"/>
            <a:ext cx="532859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4400" b="1" dirty="0">
                <a:solidFill>
                  <a:srgbClr val="0070C0"/>
                </a:solidFill>
                <a:latin typeface="Aptos" panose="020B0004020202020204" pitchFamily="34" charset="0"/>
              </a:rPr>
              <a:t>CPS</a:t>
            </a:r>
          </a:p>
          <a:p>
            <a:r>
              <a:rPr lang="fr-BE" sz="2400" b="1" dirty="0">
                <a:solidFill>
                  <a:srgbClr val="0070C0"/>
                </a:solidFill>
                <a:latin typeface="Aptos" panose="020B0004020202020204" pitchFamily="34" charset="0"/>
              </a:rPr>
              <a:t>Cercle des étudiants en Philosophie et Sciences sociales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2FA6BC-B9A5-48D6-9701-9CE9D8AC3DA7}"/>
              </a:ext>
            </a:extLst>
          </p:cNvPr>
          <p:cNvSpPr txBox="1"/>
          <p:nvPr/>
        </p:nvSpPr>
        <p:spPr>
          <a:xfrm>
            <a:off x="1706371" y="2432147"/>
            <a:ext cx="64807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Laura CAZIER, Présidente</a:t>
            </a:r>
          </a:p>
          <a:p>
            <a: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Stéphanie KRÖGER, vice-Présidente</a:t>
            </a:r>
            <a:br>
              <a:rPr lang="fr-BE" sz="2400" b="1" dirty="0">
                <a:solidFill>
                  <a:schemeClr val="tx1"/>
                </a:solidFill>
                <a:latin typeface="Gill Sans MT" panose="020B0502020104020203" pitchFamily="34" charset="0"/>
              </a:rPr>
            </a:br>
            <a:endParaRPr lang="fr-BE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fr-BE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Instagram : </a:t>
            </a:r>
            <a:r>
              <a:rPr lang="fr-BE" sz="2400" dirty="0" err="1"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insta_cps</a:t>
            </a:r>
            <a:r>
              <a:rPr lang="fr-BE" sz="2400" dirty="0"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 </a:t>
            </a:r>
            <a:endParaRPr lang="fr-B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fr-BE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Facebook : </a:t>
            </a:r>
            <a:r>
              <a:rPr lang="fr-BE" sz="2400" dirty="0"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Cercle des Etudiants en Philosophie et Sciences Sociales - CPS </a:t>
            </a:r>
            <a:endParaRPr lang="fr-BE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buSzPts val="1000"/>
              <a:tabLst>
                <a:tab pos="457200" algn="l"/>
              </a:tabLst>
            </a:pPr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</a:rPr>
              <a:t>Email : </a:t>
            </a:r>
            <a:r>
              <a:rPr lang="fr-BE" sz="2400" u="sng" dirty="0"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cpsulb@gmail.com</a:t>
            </a:r>
            <a:endParaRPr lang="fr-B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SzPts val="1000"/>
              <a:tabLst>
                <a:tab pos="457200" algn="l"/>
              </a:tabLst>
            </a:pPr>
            <a:endParaRPr lang="fr-B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A3F8C3-6912-445A-8DD3-9BE61C617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04" y="44625"/>
            <a:ext cx="219088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692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lage, palmier, affiche&#10;&#10;Description générée automatiquement">
            <a:extLst>
              <a:ext uri="{FF2B5EF4-FFF2-40B4-BE49-F238E27FC236}">
                <a16:creationId xmlns:a16="http://schemas.microsoft.com/office/drawing/2014/main" id="{CCB37220-981E-F2A8-BFE4-D55DEAB25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88640"/>
            <a:ext cx="4359062" cy="6165304"/>
          </a:xfrm>
          <a:prstGeom prst="rect">
            <a:avLst/>
          </a:prstGeom>
        </p:spPr>
      </p:pic>
      <p:pic>
        <p:nvPicPr>
          <p:cNvPr id="5" name="Image 4" descr="Une image contenant texte, triangle, Graphique, Police&#10;&#10;Description générée automatiquement">
            <a:extLst>
              <a:ext uri="{FF2B5EF4-FFF2-40B4-BE49-F238E27FC236}">
                <a16:creationId xmlns:a16="http://schemas.microsoft.com/office/drawing/2014/main" id="{E0AF6AAB-2335-76E4-CBEE-5723BA88B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9" y="188640"/>
            <a:ext cx="2028735" cy="17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2448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E4FB461-F4E1-1627-816C-7564FEA1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5" y="128588"/>
            <a:ext cx="7208838" cy="1428204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Aptos" panose="020B0004020202020204" pitchFamily="34" charset="0"/>
              </a:rPr>
              <a:t>SCHOLA ULB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fr-BE" sz="3000" dirty="0">
                <a:solidFill>
                  <a:schemeClr val="tx1"/>
                </a:solidFill>
                <a:latin typeface="Gill Sans MT" panose="020B0502020104020203" pitchFamily="34" charset="0"/>
                <a:ea typeface="Microsoft YaHei" panose="020B0503020204020204" pitchFamily="34" charset="-122"/>
              </a:rPr>
              <a:t>Laetitia Tintinaglia </a:t>
            </a:r>
            <a:endParaRPr lang="en-US" sz="3000" dirty="0">
              <a:latin typeface="Gill Sans MT" panose="020B0502020104020203" pitchFamily="34" charset="0"/>
            </a:endParaRPr>
          </a:p>
        </p:txBody>
      </p:sp>
      <p:pic>
        <p:nvPicPr>
          <p:cNvPr id="3" name="Image 2" descr="Une image contenant texte, capture d’écran, Police, graphisme&#10;&#10;Description générée automatiquement">
            <a:extLst>
              <a:ext uri="{FF2B5EF4-FFF2-40B4-BE49-F238E27FC236}">
                <a16:creationId xmlns:a16="http://schemas.microsoft.com/office/drawing/2014/main" id="{5FC7B726-E7A3-6A79-4724-E66BB96B0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96" y="1700809"/>
            <a:ext cx="8578008" cy="48251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182639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4E1F83A-3BDC-426E-AADF-0CF7D0462D69}"/>
              </a:ext>
            </a:extLst>
          </p:cNvPr>
          <p:cNvSpPr txBox="1">
            <a:spLocks noChangeArrowheads="1"/>
          </p:cNvSpPr>
          <p:nvPr/>
        </p:nvSpPr>
        <p:spPr>
          <a:xfrm>
            <a:off x="1707776" y="494682"/>
            <a:ext cx="7955644" cy="5798541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fr-BE" altLang="fr-FR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Elections </a:t>
            </a:r>
            <a:r>
              <a:rPr lang="fr-BE" altLang="fr-FR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représentant.es</a:t>
            </a:r>
            <a:r>
              <a:rPr lang="fr-BE" altLang="fr-FR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lang="fr-BE" altLang="fr-FR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étudiant.es</a:t>
            </a:r>
            <a:endParaRPr lang="fr-BE" altLang="fr-FR" b="1" kern="1200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  <a:cs typeface="+mn-cs"/>
            </a:endParaRPr>
          </a:p>
          <a:p>
            <a:endParaRPr lang="fr-BE" sz="18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BE" sz="1800" dirty="0">
                <a:latin typeface="Aptos" panose="020B0004020202020204" pitchFamily="34" charset="0"/>
              </a:rPr>
              <a:t>Ils/Elles vous représenteront dans les instances de l’Université et en Faculté et pour cela ils/elles auront besoin de votre vote.</a:t>
            </a:r>
          </a:p>
          <a:p>
            <a:pPr>
              <a:lnSpc>
                <a:spcPct val="150000"/>
              </a:lnSpc>
            </a:pPr>
            <a:r>
              <a:rPr lang="fr-BE" sz="2000" b="1" dirty="0">
                <a:latin typeface="Aptos" panose="020B0004020202020204" pitchFamily="34" charset="0"/>
              </a:rPr>
              <a:t>Elections en décembre 2024 </a:t>
            </a:r>
            <a:r>
              <a:rPr lang="fr-BE" sz="2000" dirty="0">
                <a:latin typeface="Aptos" panose="020B0004020202020204" pitchFamily="34" charset="0"/>
              </a:rPr>
              <a:t>via l’application </a:t>
            </a:r>
            <a:r>
              <a:rPr lang="fr-BE" sz="2000" dirty="0" err="1">
                <a:latin typeface="Aptos" panose="020B0004020202020204" pitchFamily="34" charset="0"/>
              </a:rPr>
              <a:t>Belenios</a:t>
            </a:r>
            <a:endParaRPr lang="fr-BE" sz="48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fr-BE" sz="18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BE" sz="3200" b="1" dirty="0">
                <a:latin typeface="Aptos" panose="020B0004020202020204" pitchFamily="34" charset="0"/>
              </a:rPr>
              <a:t>Votre participation est importante !</a:t>
            </a:r>
            <a:endParaRPr lang="fr-BE" sz="6600" b="1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BE" sz="1800" u="sng" dirty="0">
                <a:solidFill>
                  <a:srgbClr val="6888C9"/>
                </a:solidFill>
                <a:latin typeface="Aptos" panose="020B0004020202020204" pitchFamily="34" charset="0"/>
                <a:hlinkClick r:id="rId2"/>
              </a:rPr>
              <a:t>election.phisoc@ulb.be</a:t>
            </a:r>
            <a:endParaRPr lang="fr-BE" sz="1800" u="sng" dirty="0">
              <a:solidFill>
                <a:srgbClr val="6888C9"/>
              </a:solidFill>
              <a:latin typeface="Aptos" panose="020B00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fr-FR" sz="2800" b="1" kern="1200" dirty="0">
                <a:solidFill>
                  <a:schemeClr val="tx1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+ </a:t>
            </a:r>
            <a:r>
              <a:rPr lang="fr-BE" sz="2800" b="1" kern="1200" dirty="0">
                <a:solidFill>
                  <a:schemeClr val="tx1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suite infos avis / email MON ULB</a:t>
            </a:r>
            <a:endParaRPr lang="en-US" sz="2800" b="1" kern="1200" dirty="0">
              <a:solidFill>
                <a:schemeClr val="tx1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  <a:p>
            <a:pPr eaLnBrk="1" hangingPunct="1"/>
            <a:endParaRPr lang="fr-FR" altLang="fr-FR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44633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CE0C76-BD01-DA8B-41C2-61668AABECB5}"/>
              </a:ext>
            </a:extLst>
          </p:cNvPr>
          <p:cNvSpPr txBox="1">
            <a:spLocks noChangeArrowheads="1"/>
          </p:cNvSpPr>
          <p:nvPr/>
        </p:nvSpPr>
        <p:spPr>
          <a:xfrm>
            <a:off x="2710544" y="336281"/>
            <a:ext cx="7416800" cy="1487678"/>
          </a:xfrm>
          <a:prstGeom prst="rect">
            <a:avLst/>
          </a:prstGeom>
        </p:spPr>
        <p:txBody>
          <a:bodyPr/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fr-FR" alt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  <a:cs typeface="+mn-cs"/>
              </a:rPr>
              <a:t>Qui sont les représentant.es étudiant.es cette année?</a:t>
            </a:r>
          </a:p>
          <a:p>
            <a:pPr eaLnBrk="1" hangingPunct="1"/>
            <a:endParaRPr lang="fr-FR" altLang="fr-FR" b="1" kern="1200" dirty="0">
              <a:solidFill>
                <a:srgbClr val="0070C0"/>
              </a:solidFill>
              <a:latin typeface="Gill Sans MT" panose="020B0502020104020203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5" name="Image 4" descr="Une image contenant motif, carré, Rectangle, conception&#10;&#10;Description générée automatiquement">
            <a:extLst>
              <a:ext uri="{FF2B5EF4-FFF2-40B4-BE49-F238E27FC236}">
                <a16:creationId xmlns:a16="http://schemas.microsoft.com/office/drawing/2014/main" id="{6C1DA4D3-974A-9D22-8E9B-A73D1F83E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4" y="2829178"/>
            <a:ext cx="2204864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9166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5" descr="Une image contenant texte, extérieur, capture d’écran, bleu&#10;&#10;Description générée automatiquement">
            <a:extLst>
              <a:ext uri="{FF2B5EF4-FFF2-40B4-BE49-F238E27FC236}">
                <a16:creationId xmlns:a16="http://schemas.microsoft.com/office/drawing/2014/main" id="{0A5204A6-B12C-C17D-E267-4F3EC14C0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32890" y="0"/>
            <a:ext cx="3959110" cy="5579076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48DA048-0144-A5CC-1111-C5D9D800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46" y="166381"/>
            <a:ext cx="6468035" cy="958428"/>
          </a:xfrm>
        </p:spPr>
        <p:txBody>
          <a:bodyPr/>
          <a:lstStyle/>
          <a:p>
            <a:r>
              <a:rPr lang="fr-FR" sz="44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Cellule EBS/ESH</a:t>
            </a:r>
            <a:br>
              <a:rPr lang="fr-FR" dirty="0">
                <a:latin typeface="Calibri Light"/>
                <a:ea typeface="ヒラギノ角ゴ Pro W3"/>
              </a:rPr>
            </a:br>
            <a:r>
              <a:rPr lang="fr-FR" b="0" i="1" dirty="0">
                <a:latin typeface="Calibri Light"/>
                <a:ea typeface="ヒラギノ角ゴ Pro W3"/>
              </a:rPr>
              <a:t>Étudiants à besoins spécifiques ou en situation de handicap</a:t>
            </a:r>
            <a:endParaRPr lang="fr-FR" b="0" i="1" dirty="0">
              <a:latin typeface="Calibri Light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70F10B-5600-02AA-844B-412E1237F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13646" y="1256876"/>
            <a:ext cx="6468035" cy="501706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Vous pensez que votre situation médicale peut avoir un</a:t>
            </a:r>
            <a:r>
              <a:rPr lang="fr-FR" sz="1800" b="1" dirty="0">
                <a:latin typeface="Aptos" panose="020B0004020202020204" pitchFamily="34" charset="0"/>
                <a:ea typeface="ヒラギノ角ゴ Pro W3"/>
                <a:cs typeface="Arial"/>
              </a:rPr>
              <a:t> impact sur vos études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?</a:t>
            </a:r>
            <a:endParaRPr lang="fr-FR" sz="18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Sur base d'une demande </a:t>
            </a:r>
            <a:r>
              <a:rPr lang="fr-FR" sz="1800" u="sng" dirty="0">
                <a:latin typeface="Aptos" panose="020B0004020202020204" pitchFamily="34" charset="0"/>
                <a:ea typeface="ヒラギノ角ゴ Pro W3"/>
                <a:cs typeface="Arial"/>
              </a:rPr>
              <a:t>circonstanciée,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la Cellule EBS/ESH détermine avec vous des </a:t>
            </a:r>
            <a:r>
              <a:rPr lang="fr-FR" sz="1800" b="1" dirty="0">
                <a:latin typeface="Aptos" panose="020B0004020202020204" pitchFamily="34" charset="0"/>
                <a:ea typeface="ヒラギノ角ゴ Pro W3"/>
                <a:cs typeface="Arial"/>
              </a:rPr>
              <a:t>aménagements raisonnables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permettant </a:t>
            </a:r>
            <a:r>
              <a:rPr lang="fr-BE" sz="1800" dirty="0">
                <a:latin typeface="Aptos" panose="020B0004020202020204" pitchFamily="34" charset="0"/>
                <a:ea typeface="ヒラギノ角ゴ Pro W3"/>
                <a:cs typeface="Arial"/>
              </a:rPr>
              <a:t>de lever les obstacles à votre cursus universitaire.</a:t>
            </a:r>
            <a:endParaRPr lang="fr-BE" sz="18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endParaRPr lang="fr-BE" sz="1800" dirty="0">
              <a:latin typeface="Aptos" panose="020B0004020202020204" pitchFamily="34" charset="0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fr-BE" sz="1800" b="0" i="0" dirty="0">
                <a:solidFill>
                  <a:srgbClr val="71777D"/>
                </a:solidFill>
                <a:effectLst/>
                <a:latin typeface="Aptos" panose="020B0004020202020204" pitchFamily="34" charset="0"/>
              </a:rPr>
              <a:t>⚠ </a:t>
            </a:r>
            <a:r>
              <a:rPr lang="fr-FR" sz="1800" b="1" dirty="0">
                <a:latin typeface="Aptos" panose="020B0004020202020204" pitchFamily="34" charset="0"/>
                <a:ea typeface="ヒラギノ角ゴ Pro W3"/>
                <a:cs typeface="Arial"/>
              </a:rPr>
              <a:t>Date limite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pour </a:t>
            </a:r>
            <a:r>
              <a:rPr lang="fr-FR" sz="1800" u="sng" dirty="0">
                <a:latin typeface="Aptos" panose="020B0004020202020204" pitchFamily="34" charset="0"/>
                <a:ea typeface="ヒラギノ角ゴ Pro W3"/>
                <a:cs typeface="Arial"/>
              </a:rPr>
              <a:t>l'ensemble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 des démarches :</a:t>
            </a:r>
            <a:endParaRPr lang="fr-FR" sz="1800" dirty="0">
              <a:latin typeface="Aptos" panose="020B0004020202020204" pitchFamily="34" charset="0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    </a:t>
            </a:r>
            <a:r>
              <a:rPr lang="fr-BE" sz="1800" b="0" i="0" dirty="0">
                <a:solidFill>
                  <a:srgbClr val="71777D"/>
                </a:solidFill>
                <a:effectLst/>
                <a:latin typeface="Aptos" panose="020B0004020202020204" pitchFamily="34" charset="0"/>
              </a:rPr>
              <a:t>⚠ 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Q1 = </a:t>
            </a:r>
            <a:r>
              <a:rPr lang="fr-FR" sz="1800" b="1" dirty="0">
                <a:latin typeface="Aptos" panose="020B0004020202020204" pitchFamily="34" charset="0"/>
                <a:ea typeface="ヒラギノ角ゴ Pro W3"/>
                <a:cs typeface="Arial"/>
              </a:rPr>
              <a:t>15 octobre</a:t>
            </a:r>
            <a:endParaRPr lang="fr-FR" sz="1800" b="1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    </a:t>
            </a:r>
            <a:r>
              <a:rPr lang="fr-BE" sz="1800" b="0" i="0" dirty="0">
                <a:solidFill>
                  <a:srgbClr val="71777D"/>
                </a:solidFill>
                <a:effectLst/>
                <a:latin typeface="Aptos" panose="020B0004020202020204" pitchFamily="34" charset="0"/>
              </a:rPr>
              <a:t>⚠ 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Q2 =</a:t>
            </a:r>
            <a:r>
              <a:rPr lang="fr-FR" sz="1800" b="1" dirty="0">
                <a:latin typeface="Aptos" panose="020B0004020202020204" pitchFamily="34" charset="0"/>
                <a:ea typeface="ヒラギノ角ゴ Pro W3"/>
                <a:cs typeface="Arial"/>
              </a:rPr>
              <a:t> 1</a:t>
            </a:r>
            <a:r>
              <a:rPr lang="fr-FR" sz="1800" b="1" baseline="30000" dirty="0">
                <a:latin typeface="Aptos" panose="020B0004020202020204" pitchFamily="34" charset="0"/>
                <a:ea typeface="ヒラギノ角ゴ Pro W3"/>
                <a:cs typeface="Arial"/>
              </a:rPr>
              <a:t>er</a:t>
            </a:r>
            <a:r>
              <a:rPr lang="fr-FR" sz="1800" b="1" dirty="0">
                <a:latin typeface="Aptos" panose="020B0004020202020204" pitchFamily="34" charset="0"/>
                <a:ea typeface="ヒラギノ角ゴ Pro W3"/>
                <a:cs typeface="Arial"/>
              </a:rPr>
              <a:t> mars</a:t>
            </a:r>
          </a:p>
          <a:p>
            <a:pPr>
              <a:lnSpc>
                <a:spcPct val="150000"/>
              </a:lnSpc>
            </a:pP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Pour plus d'informations : 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  <a:hlinkClick r:id="rId3"/>
              </a:rPr>
              <a:t>ebs.esh@ulb.be</a:t>
            </a:r>
            <a:r>
              <a:rPr lang="fr-FR" sz="1800" dirty="0">
                <a:latin typeface="Aptos" panose="020B0004020202020204" pitchFamily="34" charset="0"/>
                <a:ea typeface="ヒラギノ角ゴ Pro W3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31850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45774-4467-2BA1-8D09-4ADFDDF70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581" y="235774"/>
            <a:ext cx="9711267" cy="11430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COMMENT OBTENIR LE STATUT EBS/ESH?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0D5EE7-9CBA-64ED-A151-70FB8222A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962" y="1378774"/>
            <a:ext cx="8264939" cy="3407811"/>
          </a:xfrm>
        </p:spPr>
        <p:txBody>
          <a:bodyPr/>
          <a:lstStyle/>
          <a:p>
            <a:pPr marL="0" indent="0">
              <a:buNone/>
            </a:pPr>
            <a:r>
              <a:rPr lang="fr-FR" sz="2000" b="1" i="1" u="sng" dirty="0">
                <a:latin typeface="Aptos" panose="020B0004020202020204" pitchFamily="34" charset="0"/>
                <a:ea typeface="ヒラギノ角ゴ Pro W3"/>
                <a:cs typeface="Calibri"/>
              </a:rPr>
              <a:t>3 étapes à suivre :</a:t>
            </a:r>
            <a:endParaRPr lang="fr-FR" b="1" i="1" u="sng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ptos" panose="020B0004020202020204" pitchFamily="34" charset="0"/>
              <a:ea typeface="ヒラギノ角ゴ Pro W3"/>
              <a:cs typeface="Calibri"/>
            </a:endParaRPr>
          </a:p>
          <a:p>
            <a:pPr marL="457200" indent="-457200">
              <a:buAutoNum type="arabicPeriod"/>
            </a:pPr>
            <a:r>
              <a:rPr lang="fr-FR" sz="2000" dirty="0">
                <a:latin typeface="Aptos" panose="020B0004020202020204" pitchFamily="34" charset="0"/>
                <a:ea typeface="ヒラギノ角ゴ Pro W3"/>
                <a:cs typeface="Calibri"/>
              </a:rPr>
              <a:t>Remplir un formulaire en ligne disponible sur </a:t>
            </a:r>
            <a:r>
              <a:rPr lang="fr-FR" sz="2000" b="1" dirty="0" err="1">
                <a:latin typeface="Aptos" panose="020B0004020202020204" pitchFamily="34" charset="0"/>
                <a:ea typeface="ヒラギノ角ゴ Pro W3"/>
                <a:cs typeface="Calibri"/>
              </a:rPr>
              <a:t>MonULB</a:t>
            </a:r>
            <a:endParaRPr lang="fr-FR" sz="2000" b="1" dirty="0">
              <a:latin typeface="Aptos" panose="020B0004020202020204" pitchFamily="34" charset="0"/>
              <a:ea typeface="ヒラギノ角ゴ Pro W3"/>
              <a:cs typeface="Calibri"/>
            </a:endParaRPr>
          </a:p>
          <a:p>
            <a:pPr marL="457200" indent="-457200">
              <a:buAutoNum type="arabicPeriod"/>
            </a:pPr>
            <a:r>
              <a:rPr lang="fr-FR" sz="2000" dirty="0">
                <a:latin typeface="Aptos" panose="020B0004020202020204" pitchFamily="34" charset="0"/>
                <a:ea typeface="ヒラギノ角ゴ Pro W3"/>
                <a:cs typeface="Calibri"/>
              </a:rPr>
              <a:t>Fournir des documents médicaux circonstanciés de </a:t>
            </a:r>
            <a:r>
              <a:rPr lang="fr-FR" sz="2000" b="1" dirty="0">
                <a:latin typeface="Aptos" panose="020B0004020202020204" pitchFamily="34" charset="0"/>
                <a:ea typeface="ヒラギノ角ゴ Pro W3"/>
                <a:cs typeface="Calibri"/>
              </a:rPr>
              <a:t>moins d'1 an</a:t>
            </a:r>
            <a:r>
              <a:rPr lang="fr-FR" sz="2000" dirty="0">
                <a:latin typeface="Aptos" panose="020B0004020202020204" pitchFamily="34" charset="0"/>
                <a:ea typeface="ヒラギノ角ゴ Pro W3"/>
                <a:cs typeface="Calibri"/>
              </a:rPr>
              <a:t> et établis par un </a:t>
            </a:r>
            <a:r>
              <a:rPr lang="fr-FR" sz="2000" b="1" dirty="0">
                <a:latin typeface="Aptos" panose="020B0004020202020204" pitchFamily="34" charset="0"/>
                <a:ea typeface="ヒラギノ角ゴ Pro W3"/>
                <a:cs typeface="Calibri"/>
              </a:rPr>
              <a:t>spécialiste</a:t>
            </a:r>
            <a:endParaRPr lang="fr-FR" sz="2000" dirty="0">
              <a:latin typeface="Aptos" panose="020B0004020202020204" pitchFamily="34" charset="0"/>
              <a:ea typeface="ヒラギノ角ゴ Pro W3"/>
              <a:cs typeface="Calibri"/>
            </a:endParaRPr>
          </a:p>
          <a:p>
            <a:pPr marL="457200" indent="-457200">
              <a:buAutoNum type="arabicPeriod"/>
            </a:pPr>
            <a:r>
              <a:rPr lang="fr-FR" sz="2000" dirty="0">
                <a:latin typeface="Aptos" panose="020B0004020202020204" pitchFamily="34" charset="0"/>
                <a:ea typeface="ヒラギノ角ゴ Pro W3"/>
                <a:cs typeface="Calibri"/>
              </a:rPr>
              <a:t>Réaliser un entretien individuel avec la Cellule EBS/ESH</a:t>
            </a:r>
          </a:p>
          <a:p>
            <a:pPr marL="0" indent="0">
              <a:buNone/>
            </a:pPr>
            <a:endParaRPr lang="fr-FR" sz="2000" dirty="0">
              <a:latin typeface="Aptos" panose="020B0004020202020204" pitchFamily="34" charset="0"/>
              <a:ea typeface="ヒラギノ角ゴ Pro W3"/>
              <a:cs typeface="Calibri"/>
            </a:endParaRPr>
          </a:p>
          <a:p>
            <a:pPr marL="0" indent="0">
              <a:buNone/>
            </a:pPr>
            <a:r>
              <a:rPr lang="fr-FR" sz="2000" dirty="0">
                <a:latin typeface="Aptos" panose="020B0004020202020204" pitchFamily="34" charset="0"/>
                <a:ea typeface="ヒラギノ角ゴ Pro W3"/>
                <a:cs typeface="Calibri"/>
              </a:rPr>
              <a:t>Pour plus d’informations, rendez-vous sur la page web de la Cellule via le QR code ou contactez l’adresse </a:t>
            </a:r>
            <a:r>
              <a:rPr lang="fr-FR" sz="2000" b="1" dirty="0" err="1">
                <a:latin typeface="Aptos" panose="020B0004020202020204" pitchFamily="34" charset="0"/>
                <a:ea typeface="ヒラギノ角ゴ Pro W3"/>
                <a:cs typeface="Calibri"/>
              </a:rPr>
              <a:t>ebs.esh@ulb.be</a:t>
            </a:r>
            <a:endParaRPr lang="fr-FR" sz="2000" b="1" dirty="0">
              <a:latin typeface="Aptos" panose="020B0004020202020204" pitchFamily="34" charset="0"/>
              <a:ea typeface="ヒラギノ角ゴ Pro W3"/>
              <a:cs typeface="Calibri"/>
            </a:endParaRPr>
          </a:p>
          <a:p>
            <a:pPr marL="0" indent="0">
              <a:buNone/>
            </a:pPr>
            <a:endParaRPr lang="fr-FR" sz="2000" b="1" dirty="0">
              <a:ea typeface="ヒラギノ角ゴ Pro W3"/>
              <a:cs typeface="Calibri"/>
            </a:endParaRPr>
          </a:p>
          <a:p>
            <a:pPr marL="0" indent="0">
              <a:buNone/>
            </a:pPr>
            <a:endParaRPr lang="fr-FR" sz="2000" dirty="0">
              <a:ea typeface="ヒラギノ角ゴ Pro W3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CB0A6A-9DF7-A275-0914-89697B1F8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76" y="4544290"/>
            <a:ext cx="2057197" cy="20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45130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chaussures, personne&#10;&#10;Description générée automatiquement">
            <a:extLst>
              <a:ext uri="{FF2B5EF4-FFF2-40B4-BE49-F238E27FC236}">
                <a16:creationId xmlns:a16="http://schemas.microsoft.com/office/drawing/2014/main" id="{3A1B9CCC-BD86-37C4-7342-21ED8D7B3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8"/>
          <a:stretch/>
        </p:blipFill>
        <p:spPr>
          <a:xfrm>
            <a:off x="1760199" y="187986"/>
            <a:ext cx="9880079" cy="648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093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xfrm>
            <a:off x="2446400" y="2454523"/>
            <a:ext cx="8001000" cy="40544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36034" indent="-336034" defTabSz="896088">
              <a:defRPr sz="3136"/>
            </a:pPr>
            <a:r>
              <a:rPr lang="nl-BE" dirty="0"/>
              <a:t>2,000</a:t>
            </a:r>
            <a:r>
              <a:rPr dirty="0"/>
              <a:t> </a:t>
            </a:r>
            <a:r>
              <a:rPr dirty="0" err="1"/>
              <a:t>étudiant.e.s</a:t>
            </a:r>
            <a:endParaRPr dirty="0"/>
          </a:p>
          <a:p>
            <a:pPr marL="336034" indent="-336034" defTabSz="896088">
              <a:defRPr sz="3136"/>
            </a:pPr>
            <a:r>
              <a:rPr dirty="0" err="1"/>
              <a:t>Bruxelles</a:t>
            </a:r>
            <a:r>
              <a:rPr dirty="0"/>
              <a:t>, </a:t>
            </a:r>
            <a:r>
              <a:rPr lang="nl-BE" dirty="0"/>
              <a:t>capitale de l’Europe, </a:t>
            </a:r>
            <a:r>
              <a:rPr dirty="0"/>
              <a:t>2ème </a:t>
            </a:r>
            <a:r>
              <a:rPr dirty="0" err="1"/>
              <a:t>ville</a:t>
            </a:r>
            <a:r>
              <a:rPr dirty="0"/>
              <a:t> au monde avec le plus </a:t>
            </a:r>
            <a:r>
              <a:rPr dirty="0" err="1"/>
              <a:t>d’institutions</a:t>
            </a:r>
            <a:r>
              <a:rPr dirty="0"/>
              <a:t> </a:t>
            </a:r>
            <a:r>
              <a:rPr dirty="0" err="1"/>
              <a:t>internationales</a:t>
            </a:r>
            <a:endParaRPr dirty="0"/>
          </a:p>
          <a:p>
            <a:pPr marL="336034" indent="-336034" defTabSz="896088">
              <a:defRPr sz="3136"/>
            </a:pPr>
            <a:r>
              <a:rPr dirty="0" err="1"/>
              <a:t>Environnement</a:t>
            </a:r>
            <a:r>
              <a:rPr dirty="0"/>
              <a:t> international, </a:t>
            </a:r>
            <a:r>
              <a:rPr dirty="0" err="1"/>
              <a:t>tant</a:t>
            </a:r>
            <a:r>
              <a:rPr dirty="0"/>
              <a:t> dans le corps </a:t>
            </a:r>
            <a:r>
              <a:rPr dirty="0" err="1"/>
              <a:t>enseignant</a:t>
            </a:r>
            <a:r>
              <a:rPr dirty="0"/>
              <a:t> que </a:t>
            </a:r>
            <a:r>
              <a:rPr dirty="0" err="1"/>
              <a:t>parmi</a:t>
            </a:r>
            <a:r>
              <a:rPr dirty="0"/>
              <a:t> les </a:t>
            </a:r>
            <a:r>
              <a:rPr dirty="0" err="1"/>
              <a:t>étudiant.e.s</a:t>
            </a:r>
            <a:endParaRPr dirty="0"/>
          </a:p>
          <a:p>
            <a:pPr marL="336034" indent="-336034" defTabSz="896088">
              <a:defRPr sz="3136"/>
            </a:pPr>
            <a:r>
              <a:rPr dirty="0" err="1"/>
              <a:t>Premi</a:t>
            </a:r>
            <a:r>
              <a:rPr lang="nl-BE" dirty="0"/>
              <a:t>ère</a:t>
            </a:r>
            <a:r>
              <a:rPr dirty="0"/>
              <a:t> dans son </a:t>
            </a:r>
            <a:r>
              <a:rPr dirty="0" err="1"/>
              <a:t>domaine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Belgique</a:t>
            </a:r>
            <a:r>
              <a:rPr lang="nl-BE" dirty="0"/>
              <a:t> francophone</a:t>
            </a:r>
            <a:r>
              <a:rPr dirty="0"/>
              <a:t>, dans le top 100 </a:t>
            </a:r>
            <a:r>
              <a:rPr dirty="0" err="1"/>
              <a:t>mondial</a:t>
            </a:r>
            <a:endParaRPr dirty="0"/>
          </a:p>
        </p:txBody>
      </p:sp>
      <p:pic>
        <p:nvPicPr>
          <p:cNvPr id="172" name="image9.png" descr="Logo ScienceP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128" y="496995"/>
            <a:ext cx="1555751" cy="155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/>
          </p:cNvSpPr>
          <p:nvPr>
            <p:ph type="body" sz="quarter" idx="1"/>
          </p:nvPr>
        </p:nvSpPr>
        <p:spPr>
          <a:xfrm>
            <a:off x="2878141" y="387354"/>
            <a:ext cx="7283451" cy="110172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ctr">
              <a:buSzTx/>
              <a:buNone/>
              <a:defRPr>
                <a:solidFill>
                  <a:srgbClr val="1F497D"/>
                </a:solidFill>
              </a:defRPr>
            </a:lvl1pPr>
          </a:lstStyle>
          <a:p>
            <a:r>
              <a:rPr sz="40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Retrouvez</a:t>
            </a:r>
            <a:r>
              <a:rPr sz="4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40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SciencePo</a:t>
            </a:r>
            <a:r>
              <a:rPr sz="4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ULB sur les </a:t>
            </a:r>
            <a:r>
              <a:rPr sz="40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réseaux</a:t>
            </a:r>
            <a:r>
              <a:rPr sz="4000" b="1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4000" b="1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sociaux</a:t>
            </a:r>
            <a:endParaRPr sz="4000" b="1" dirty="0">
              <a:solidFill>
                <a:srgbClr val="0070C0"/>
              </a:solidFill>
              <a:latin typeface="Aptos" panose="020B00040202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4702521" y="1583957"/>
            <a:ext cx="363468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/>
            </a:lvl1pPr>
          </a:lstStyle>
          <a:p>
            <a:r>
              <a:rPr sz="3600" dirty="0"/>
              <a:t>@</a:t>
            </a:r>
            <a:r>
              <a:rPr sz="3600" dirty="0" err="1"/>
              <a:t>SciencePoULB</a:t>
            </a:r>
            <a:endParaRPr sz="3600" dirty="0"/>
          </a:p>
        </p:txBody>
      </p:sp>
      <p:pic>
        <p:nvPicPr>
          <p:cNvPr id="4" name="Picture 3" descr="A black qr code with a square in the middle&#10;&#10;Description automatically generated">
            <a:extLst>
              <a:ext uri="{FF2B5EF4-FFF2-40B4-BE49-F238E27FC236}">
                <a16:creationId xmlns:a16="http://schemas.microsoft.com/office/drawing/2014/main" id="{CF4A174E-DB8C-0283-96F8-14B89C4C1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16" y="2325166"/>
            <a:ext cx="3836894" cy="383689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1FF667E-A9C2-E875-D8F4-966B9E663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48" y="-27875"/>
            <a:ext cx="9733808" cy="68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6898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body" sz="half" idx="1"/>
          </p:nvPr>
        </p:nvSpPr>
        <p:spPr>
          <a:xfrm>
            <a:off x="2786066" y="1844679"/>
            <a:ext cx="7283451" cy="283368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0"/>
              </a:spcBef>
              <a:buSzTx/>
              <a:buNone/>
              <a:defRPr sz="4400" b="1">
                <a:solidFill>
                  <a:srgbClr val="1F497D"/>
                </a:solidFill>
              </a:defRPr>
            </a:lvl1pPr>
          </a:lstStyle>
          <a:p>
            <a:r>
              <a:rPr sz="37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SciencePo</a:t>
            </a:r>
            <a:r>
              <a:rPr sz="37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ULB </a:t>
            </a:r>
            <a:r>
              <a:rPr sz="37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vous</a:t>
            </a:r>
            <a:r>
              <a:rPr sz="37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37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souhaite</a:t>
            </a:r>
            <a:r>
              <a:rPr sz="37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37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une</a:t>
            </a:r>
            <a:r>
              <a:rPr sz="37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37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excellente</a:t>
            </a:r>
            <a:r>
              <a:rPr sz="37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37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année</a:t>
            </a:r>
            <a:r>
              <a:rPr sz="37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37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académique</a:t>
            </a:r>
            <a:r>
              <a:rPr sz="37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!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>
            <a:extLst>
              <a:ext uri="{FF2B5EF4-FFF2-40B4-BE49-F238E27FC236}">
                <a16:creationId xmlns:a16="http://schemas.microsoft.com/office/drawing/2014/main" id="{BAF38839-AF5C-404E-A314-2E267730AC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58480" y="836712"/>
            <a:ext cx="7283450" cy="1143000"/>
          </a:xfrm>
          <a:noFill/>
          <a:ln>
            <a:noFill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fr-BE" altLang="fr-FR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Organisation des études:</a:t>
            </a:r>
            <a:br>
              <a:rPr lang="fr-BE" altLang="fr-FR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</a:br>
            <a:r>
              <a:rPr lang="fr-BE" altLang="fr-FR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3 grades académiques</a:t>
            </a:r>
          </a:p>
        </p:txBody>
      </p:sp>
      <p:sp>
        <p:nvSpPr>
          <p:cNvPr id="11267" name="ZoneTexte 2">
            <a:extLst>
              <a:ext uri="{FF2B5EF4-FFF2-40B4-BE49-F238E27FC236}">
                <a16:creationId xmlns:a16="http://schemas.microsoft.com/office/drawing/2014/main" id="{69CFDD0A-56CD-4FB5-A2D6-3C489F9C0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256" y="2351522"/>
            <a:ext cx="7777163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BE" altLang="fr-FR" sz="24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Le grade académique sanctionne la réussite d’un cycle </a:t>
            </a:r>
          </a:p>
        </p:txBody>
      </p:sp>
      <p:sp>
        <p:nvSpPr>
          <p:cNvPr id="4" name="Carré corné 3">
            <a:extLst>
              <a:ext uri="{FF2B5EF4-FFF2-40B4-BE49-F238E27FC236}">
                <a16:creationId xmlns:a16="http://schemas.microsoft.com/office/drawing/2014/main" id="{785A2EA7-15E0-40DC-97B1-CE0033A73CFF}"/>
              </a:ext>
            </a:extLst>
          </p:cNvPr>
          <p:cNvSpPr/>
          <p:nvPr/>
        </p:nvSpPr>
        <p:spPr>
          <a:xfrm>
            <a:off x="3863753" y="3212976"/>
            <a:ext cx="5256213" cy="1655762"/>
          </a:xfrm>
          <a:prstGeom prst="foldedCorner">
            <a:avLst/>
          </a:prstGeom>
          <a:solidFill>
            <a:srgbClr val="008FC2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3200" dirty="0">
                <a:solidFill>
                  <a:srgbClr val="000090"/>
                </a:solidFill>
                <a:latin typeface="Aptos" panose="020B0004020202020204" pitchFamily="34" charset="0"/>
              </a:rPr>
              <a:t>Bachelier:	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1</a:t>
            </a:r>
            <a:r>
              <a:rPr lang="fr-BE" sz="3200" baseline="30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er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cycle</a:t>
            </a:r>
          </a:p>
          <a:p>
            <a:pPr lvl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3200" dirty="0">
                <a:solidFill>
                  <a:srgbClr val="000090"/>
                </a:solidFill>
                <a:latin typeface="Aptos" panose="020B0004020202020204" pitchFamily="34" charset="0"/>
              </a:rPr>
              <a:t>Master:		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2</a:t>
            </a:r>
            <a:r>
              <a:rPr lang="fr-BE" sz="3200" baseline="30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e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cycle</a:t>
            </a:r>
          </a:p>
          <a:p>
            <a:pPr lvl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3200" dirty="0">
                <a:solidFill>
                  <a:srgbClr val="0099FF"/>
                </a:solidFill>
                <a:latin typeface="Aptos" panose="020B0004020202020204" pitchFamily="34" charset="0"/>
              </a:rPr>
              <a:t>Doctorat</a:t>
            </a:r>
            <a:r>
              <a:rPr lang="fr-BE" sz="3200" dirty="0">
                <a:solidFill>
                  <a:srgbClr val="000090"/>
                </a:solidFill>
                <a:latin typeface="Aptos" panose="020B0004020202020204" pitchFamily="34" charset="0"/>
              </a:rPr>
              <a:t>:	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3</a:t>
            </a:r>
            <a:r>
              <a:rPr lang="fr-BE" sz="3200" baseline="300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e</a:t>
            </a:r>
            <a:r>
              <a:rPr lang="fr-BE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 cycle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4">
            <a:extLst>
              <a:ext uri="{FF2B5EF4-FFF2-40B4-BE49-F238E27FC236}">
                <a16:creationId xmlns:a16="http://schemas.microsoft.com/office/drawing/2014/main" id="{B2E6A2A4-12EC-45A6-B460-2E17075E9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640" y="597780"/>
            <a:ext cx="7283450" cy="1143000"/>
          </a:xfrm>
        </p:spPr>
        <p:txBody>
          <a:bodyPr/>
          <a:lstStyle/>
          <a:p>
            <a:pPr>
              <a:defRPr/>
            </a:pPr>
            <a:r>
              <a:rPr lang="fr-BE" altLang="fr-FR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Rythme des études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0E59BC5-93EA-4EBD-9573-745759A72D42}"/>
              </a:ext>
            </a:extLst>
          </p:cNvPr>
          <p:cNvSpPr txBox="1"/>
          <p:nvPr/>
        </p:nvSpPr>
        <p:spPr>
          <a:xfrm>
            <a:off x="1470453" y="2564905"/>
            <a:ext cx="9576487" cy="1969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2800" dirty="0">
                <a:solidFill>
                  <a:srgbClr val="0099FF"/>
                </a:solidFill>
                <a:latin typeface="Aptos" panose="020B0004020202020204" pitchFamily="34" charset="0"/>
              </a:rPr>
              <a:t>Trois quadrimestres</a:t>
            </a: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BE" sz="2800" dirty="0">
                <a:solidFill>
                  <a:srgbClr val="0099FF"/>
                </a:solidFill>
                <a:latin typeface="Aptos" panose="020B0004020202020204" pitchFamily="34" charset="0"/>
              </a:rPr>
              <a:t>suivis d’une période d’évaluation </a:t>
            </a: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: </a:t>
            </a:r>
          </a:p>
          <a:p>
            <a:pPr lvl="1" algn="ctr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Q1 et Q2: 2 quadrimestres d’enseignement (12 semaines)</a:t>
            </a:r>
          </a:p>
          <a:p>
            <a:pPr lvl="1" algn="ctr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fr-BE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Aptos" panose="020B0004020202020204" pitchFamily="34" charset="0"/>
              </a:rPr>
              <a:t>Q3 (été): stages, préparations, récupération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/>
          </p:nvPr>
        </p:nvSpPr>
        <p:spPr>
          <a:xfrm>
            <a:off x="2701819" y="127003"/>
            <a:ext cx="7283451" cy="11430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r>
              <a:rPr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Vos études </a:t>
            </a:r>
            <a:r>
              <a:rPr lang="nl-BE"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à</a:t>
            </a:r>
            <a:r>
              <a:rPr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4400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SciencePo</a:t>
            </a:r>
            <a:r>
              <a:rPr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ULB</a:t>
            </a:r>
          </a:p>
        </p:txBody>
      </p:sp>
      <p:sp>
        <p:nvSpPr>
          <p:cNvPr id="203" name="Shape 203"/>
          <p:cNvSpPr/>
          <p:nvPr/>
        </p:nvSpPr>
        <p:spPr>
          <a:xfrm>
            <a:off x="1371599" y="1689004"/>
            <a:ext cx="10379675" cy="384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189" indent="-457189">
              <a:buSzPct val="100000"/>
              <a:buFont typeface="Arial"/>
              <a:buChar char="•"/>
              <a:defRPr sz="2400"/>
            </a:pPr>
            <a:r>
              <a:rPr sz="2400" dirty="0" err="1">
                <a:latin typeface="Aptos" panose="020B0004020202020204" pitchFamily="34" charset="0"/>
              </a:rPr>
              <a:t>L’évaluation</a:t>
            </a:r>
            <a:r>
              <a:rPr sz="2400" dirty="0">
                <a:latin typeface="Aptos" panose="020B0004020202020204" pitchFamily="34" charset="0"/>
              </a:rPr>
              <a:t> :</a:t>
            </a:r>
            <a:endParaRPr lang="nl-BE" sz="2400" dirty="0">
              <a:latin typeface="Aptos" panose="020B0004020202020204" pitchFamily="34" charset="0"/>
            </a:endParaRPr>
          </a:p>
          <a:p>
            <a:pPr>
              <a:buSzPct val="100000"/>
              <a:defRPr sz="2400"/>
            </a:pPr>
            <a:endParaRPr sz="2400" dirty="0">
              <a:latin typeface="Aptos" panose="020B0004020202020204" pitchFamily="34" charset="0"/>
            </a:endParaRPr>
          </a:p>
          <a:p>
            <a:pPr marL="342891" indent="-342891">
              <a:lnSpc>
                <a:spcPct val="120000"/>
              </a:lnSpc>
              <a:spcBef>
                <a:spcPts val="600"/>
              </a:spcBef>
              <a:buSzPct val="100000"/>
              <a:buChar char="-"/>
              <a:defRPr sz="2400"/>
            </a:pPr>
            <a:r>
              <a:rPr sz="2400" dirty="0" err="1">
                <a:latin typeface="Aptos" panose="020B0004020202020204" pitchFamily="34" charset="0"/>
              </a:rPr>
              <a:t>Toutes</a:t>
            </a:r>
            <a:r>
              <a:rPr sz="2400" dirty="0">
                <a:latin typeface="Aptos" panose="020B0004020202020204" pitchFamily="34" charset="0"/>
              </a:rPr>
              <a:t> les UE </a:t>
            </a:r>
            <a:r>
              <a:rPr sz="2400" dirty="0" err="1">
                <a:latin typeface="Aptos" panose="020B0004020202020204" pitchFamily="34" charset="0"/>
              </a:rPr>
              <a:t>sont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évaluées</a:t>
            </a:r>
            <a:r>
              <a:rPr sz="2400" dirty="0">
                <a:latin typeface="Aptos" panose="020B0004020202020204" pitchFamily="34" charset="0"/>
              </a:rPr>
              <a:t> à </a:t>
            </a:r>
            <a:r>
              <a:rPr sz="2400" dirty="0" err="1">
                <a:latin typeface="Aptos" panose="020B0004020202020204" pitchFamily="34" charset="0"/>
              </a:rPr>
              <a:t>l’issue</a:t>
            </a:r>
            <a:r>
              <a:rPr sz="2400" dirty="0">
                <a:latin typeface="Aptos" panose="020B0004020202020204" pitchFamily="34" charset="0"/>
              </a:rPr>
              <a:t> du </a:t>
            </a:r>
            <a:r>
              <a:rPr sz="2400" dirty="0" err="1">
                <a:latin typeface="Aptos" panose="020B0004020202020204" pitchFamily="34" charset="0"/>
              </a:rPr>
              <a:t>quadrimestre</a:t>
            </a:r>
            <a:endParaRPr sz="2400" dirty="0">
              <a:latin typeface="Aptos" panose="020B0004020202020204" pitchFamily="34" charset="0"/>
            </a:endParaRPr>
          </a:p>
          <a:p>
            <a:pPr marL="342891" indent="-342891">
              <a:lnSpc>
                <a:spcPct val="120000"/>
              </a:lnSpc>
              <a:spcBef>
                <a:spcPts val="600"/>
              </a:spcBef>
              <a:buSzPct val="100000"/>
              <a:buChar char="-"/>
              <a:defRPr sz="2400"/>
            </a:pPr>
            <a:r>
              <a:rPr sz="2400" dirty="0">
                <a:latin typeface="Aptos" panose="020B0004020202020204" pitchFamily="34" charset="0"/>
              </a:rPr>
              <a:t>La </a:t>
            </a:r>
            <a:r>
              <a:rPr sz="2400" dirty="0">
                <a:solidFill>
                  <a:srgbClr val="1F497D"/>
                </a:solidFill>
                <a:latin typeface="Aptos" panose="020B0004020202020204" pitchFamily="34" charset="0"/>
              </a:rPr>
              <a:t>1ère session </a:t>
            </a:r>
            <a:r>
              <a:rPr sz="2400" dirty="0" err="1">
                <a:solidFill>
                  <a:srgbClr val="1F497D"/>
                </a:solidFill>
                <a:latin typeface="Aptos" panose="020B0004020202020204" pitchFamily="34" charset="0"/>
              </a:rPr>
              <a:t>d’évaluation</a:t>
            </a:r>
            <a:r>
              <a:rPr lang="nl-BE" sz="2400" dirty="0">
                <a:solidFill>
                  <a:srgbClr val="1F497D"/>
                </a:solidFill>
                <a:latin typeface="Aptos" panose="020B0004020202020204" pitchFamily="34" charset="0"/>
              </a:rPr>
              <a:t>:</a:t>
            </a:r>
          </a:p>
          <a:p>
            <a:pPr>
              <a:lnSpc>
                <a:spcPct val="120000"/>
              </a:lnSpc>
              <a:spcBef>
                <a:spcPts val="600"/>
              </a:spcBef>
              <a:buSzPct val="100000"/>
              <a:defRPr sz="2400"/>
            </a:pPr>
            <a:r>
              <a:rPr sz="2400" dirty="0" err="1">
                <a:latin typeface="Aptos" panose="020B0004020202020204" pitchFamily="34" charset="0"/>
              </a:rPr>
              <a:t>en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janvier</a:t>
            </a:r>
            <a:r>
              <a:rPr sz="2400" dirty="0">
                <a:latin typeface="Aptos" panose="020B0004020202020204" pitchFamily="34" charset="0"/>
              </a:rPr>
              <a:t> pour les </a:t>
            </a:r>
            <a:r>
              <a:rPr sz="2400" dirty="0" err="1">
                <a:latin typeface="Aptos" panose="020B0004020202020204" pitchFamily="34" charset="0"/>
              </a:rPr>
              <a:t>activités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d’apprentissage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lang="nl-BE" sz="2400" dirty="0">
                <a:latin typeface="Aptos" panose="020B0004020202020204" pitchFamily="34" charset="0"/>
              </a:rPr>
              <a:t>du Q1</a:t>
            </a:r>
          </a:p>
          <a:p>
            <a:pPr>
              <a:lnSpc>
                <a:spcPct val="120000"/>
              </a:lnSpc>
              <a:spcBef>
                <a:spcPts val="600"/>
              </a:spcBef>
              <a:buSzPct val="100000"/>
              <a:defRPr sz="2400"/>
            </a:pPr>
            <a:r>
              <a:rPr sz="2400" dirty="0">
                <a:latin typeface="Aptos" panose="020B0004020202020204" pitchFamily="34" charset="0"/>
              </a:rPr>
              <a:t>fin </a:t>
            </a:r>
            <a:r>
              <a:rPr sz="2400" dirty="0" err="1">
                <a:latin typeface="Aptos" panose="020B0004020202020204" pitchFamily="34" charset="0"/>
              </a:rPr>
              <a:t>mai</a:t>
            </a:r>
            <a:r>
              <a:rPr sz="2400" dirty="0">
                <a:latin typeface="Aptos" panose="020B0004020202020204" pitchFamily="34" charset="0"/>
              </a:rPr>
              <a:t>/début </a:t>
            </a:r>
            <a:r>
              <a:rPr sz="2400" dirty="0" err="1">
                <a:latin typeface="Aptos" panose="020B0004020202020204" pitchFamily="34" charset="0"/>
              </a:rPr>
              <a:t>juin</a:t>
            </a:r>
            <a:r>
              <a:rPr sz="2400" dirty="0">
                <a:latin typeface="Aptos" panose="020B0004020202020204" pitchFamily="34" charset="0"/>
              </a:rPr>
              <a:t> pour les </a:t>
            </a:r>
            <a:r>
              <a:rPr sz="2400" dirty="0" err="1">
                <a:latin typeface="Aptos" panose="020B0004020202020204" pitchFamily="34" charset="0"/>
              </a:rPr>
              <a:t>activités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d’apprentissage</a:t>
            </a:r>
            <a:r>
              <a:rPr sz="2400" dirty="0">
                <a:latin typeface="Aptos" panose="020B0004020202020204" pitchFamily="34" charset="0"/>
              </a:rPr>
              <a:t> du</a:t>
            </a:r>
            <a:r>
              <a:rPr lang="nl-BE" sz="2400" dirty="0">
                <a:latin typeface="Aptos" panose="020B0004020202020204" pitchFamily="34" charset="0"/>
              </a:rPr>
              <a:t>Q2</a:t>
            </a:r>
            <a:r>
              <a:rPr sz="2400" dirty="0">
                <a:latin typeface="Aptos" panose="020B0004020202020204" pitchFamily="34" charset="0"/>
              </a:rPr>
              <a:t> </a:t>
            </a:r>
          </a:p>
          <a:p>
            <a:pPr marL="342891" indent="-342891">
              <a:lnSpc>
                <a:spcPct val="120000"/>
              </a:lnSpc>
              <a:spcBef>
                <a:spcPts val="600"/>
              </a:spcBef>
              <a:buSzPct val="100000"/>
              <a:buChar char="-"/>
              <a:defRPr sz="2400"/>
            </a:pPr>
            <a:r>
              <a:rPr sz="2400" dirty="0">
                <a:latin typeface="Aptos" panose="020B0004020202020204" pitchFamily="34" charset="0"/>
              </a:rPr>
              <a:t>La </a:t>
            </a:r>
            <a:r>
              <a:rPr sz="2400" dirty="0">
                <a:solidFill>
                  <a:srgbClr val="1F497D"/>
                </a:solidFill>
                <a:latin typeface="Aptos" panose="020B0004020202020204" pitchFamily="34" charset="0"/>
              </a:rPr>
              <a:t>2e session </a:t>
            </a:r>
            <a:r>
              <a:rPr sz="2400" dirty="0" err="1">
                <a:solidFill>
                  <a:srgbClr val="1F497D"/>
                </a:solidFill>
                <a:latin typeface="Aptos" panose="020B0004020202020204" pitchFamily="34" charset="0"/>
              </a:rPr>
              <a:t>d’évaluation</a:t>
            </a:r>
            <a:r>
              <a:rPr sz="2400" dirty="0">
                <a:solidFill>
                  <a:srgbClr val="1F497D"/>
                </a:solidFill>
                <a:latin typeface="Aptos" panose="020B0004020202020204" pitchFamily="34" charset="0"/>
              </a:rPr>
              <a:t> </a:t>
            </a:r>
            <a:r>
              <a:rPr sz="2400" dirty="0">
                <a:latin typeface="Aptos" panose="020B0004020202020204" pitchFamily="34" charset="0"/>
              </a:rPr>
              <a:t>a lieu dans la </a:t>
            </a:r>
            <a:r>
              <a:rPr sz="2400" dirty="0" err="1">
                <a:latin typeface="Aptos" panose="020B0004020202020204" pitchFamily="34" charset="0"/>
              </a:rPr>
              <a:t>deuxième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moitié</a:t>
            </a:r>
            <a:r>
              <a:rPr sz="2400" dirty="0">
                <a:latin typeface="Aptos" panose="020B0004020202020204" pitchFamily="34" charset="0"/>
              </a:rPr>
              <a:t> du </a:t>
            </a:r>
            <a:r>
              <a:rPr sz="2400" dirty="0" err="1">
                <a:latin typeface="Aptos" panose="020B0004020202020204" pitchFamily="34" charset="0"/>
              </a:rPr>
              <a:t>mois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d’août</a:t>
            </a:r>
            <a:r>
              <a:rPr sz="2400" dirty="0">
                <a:latin typeface="Aptos" panose="020B0004020202020204" pitchFamily="34" charset="0"/>
              </a:rPr>
              <a:t> et la première </a:t>
            </a:r>
            <a:r>
              <a:rPr sz="2400" dirty="0" err="1">
                <a:latin typeface="Aptos" panose="020B0004020202020204" pitchFamily="34" charset="0"/>
              </a:rPr>
              <a:t>semaine</a:t>
            </a:r>
            <a:r>
              <a:rPr sz="2400" dirty="0">
                <a:latin typeface="Aptos" panose="020B0004020202020204" pitchFamily="34" charset="0"/>
              </a:rPr>
              <a:t> de </a:t>
            </a:r>
            <a:r>
              <a:rPr sz="2400" dirty="0" err="1">
                <a:latin typeface="Aptos" panose="020B0004020202020204" pitchFamily="34" charset="0"/>
              </a:rPr>
              <a:t>septembre</a:t>
            </a:r>
            <a:endParaRPr sz="2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55855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2545158" y="358834"/>
            <a:ext cx="7283451" cy="785264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1F497D"/>
                </a:solidFill>
              </a:defRPr>
            </a:lvl1pPr>
          </a:lstStyle>
          <a:p>
            <a:r>
              <a:rPr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Vos études </a:t>
            </a:r>
            <a:r>
              <a:rPr lang="nl-BE"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à</a:t>
            </a:r>
            <a:r>
              <a:rPr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</a:t>
            </a:r>
            <a:r>
              <a:rPr sz="4400" b="1" kern="1200" dirty="0" err="1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SciencePo</a:t>
            </a:r>
            <a:r>
              <a:rPr sz="4400" b="1" kern="1200" dirty="0">
                <a:solidFill>
                  <a:srgbClr val="0070C0"/>
                </a:solidFill>
                <a:latin typeface="Aptos" panose="020B0004020202020204" pitchFamily="34" charset="0"/>
                <a:ea typeface="Microsoft YaHei" panose="020B0503020204020204" pitchFamily="34" charset="-122"/>
              </a:rPr>
              <a:t> ULB</a:t>
            </a:r>
          </a:p>
        </p:txBody>
      </p:sp>
      <p:sp>
        <p:nvSpPr>
          <p:cNvPr id="206" name="Shape 206"/>
          <p:cNvSpPr/>
          <p:nvPr/>
        </p:nvSpPr>
        <p:spPr>
          <a:xfrm>
            <a:off x="1668162" y="1748882"/>
            <a:ext cx="9539415" cy="4251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189" indent="-457189">
              <a:buSzPct val="100000"/>
              <a:buFont typeface="Arial"/>
              <a:buChar char="•"/>
              <a:defRPr sz="2400"/>
            </a:pPr>
            <a:r>
              <a:rPr sz="2400" dirty="0" err="1">
                <a:latin typeface="Aptos" panose="020B0004020202020204" pitchFamily="34" charset="0"/>
              </a:rPr>
              <a:t>L’évaluation</a:t>
            </a:r>
            <a:r>
              <a:rPr sz="2400" dirty="0">
                <a:latin typeface="Aptos" panose="020B0004020202020204" pitchFamily="34" charset="0"/>
              </a:rPr>
              <a:t> :</a:t>
            </a:r>
          </a:p>
          <a:p>
            <a:pPr>
              <a:defRPr sz="2400"/>
            </a:pPr>
            <a:endParaRPr sz="2400" dirty="0">
              <a:latin typeface="Aptos" panose="020B0004020202020204" pitchFamily="34" charset="0"/>
            </a:endParaRPr>
          </a:p>
          <a:p>
            <a:pPr marL="342891" indent="-342891">
              <a:lnSpc>
                <a:spcPct val="150000"/>
              </a:lnSpc>
              <a:spcBef>
                <a:spcPts val="600"/>
              </a:spcBef>
              <a:buSzPct val="100000"/>
              <a:buChar char="-"/>
              <a:defRPr sz="2400"/>
            </a:pPr>
            <a:r>
              <a:rPr sz="2400" dirty="0">
                <a:latin typeface="Aptos" panose="020B0004020202020204" pitchFamily="34" charset="0"/>
              </a:rPr>
              <a:t>Une UE </a:t>
            </a:r>
            <a:r>
              <a:rPr sz="2400" dirty="0" err="1">
                <a:latin typeface="Aptos" panose="020B0004020202020204" pitchFamily="34" charset="0"/>
              </a:rPr>
              <a:t>est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déclarée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réussie</a:t>
            </a:r>
            <a:r>
              <a:rPr sz="2400" dirty="0">
                <a:latin typeface="Aptos" panose="020B0004020202020204" pitchFamily="34" charset="0"/>
              </a:rPr>
              <a:t> et les </a:t>
            </a:r>
            <a:r>
              <a:rPr sz="2400" dirty="0" err="1">
                <a:latin typeface="Aptos" panose="020B0004020202020204" pitchFamily="34" charset="0"/>
              </a:rPr>
              <a:t>crédits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correspondants</a:t>
            </a:r>
            <a:r>
              <a:rPr sz="2400" dirty="0">
                <a:latin typeface="Aptos" panose="020B0004020202020204" pitchFamily="34" charset="0"/>
              </a:rPr>
              <a:t> acquis pour </a:t>
            </a:r>
            <a:r>
              <a:rPr sz="2400" dirty="0" err="1">
                <a:latin typeface="Aptos" panose="020B0004020202020204" pitchFamily="34" charset="0"/>
              </a:rPr>
              <a:t>toute</a:t>
            </a:r>
            <a:r>
              <a:rPr sz="2400" dirty="0">
                <a:latin typeface="Aptos" panose="020B0004020202020204" pitchFamily="34" charset="0"/>
              </a:rPr>
              <a:t> note </a:t>
            </a:r>
            <a:r>
              <a:rPr sz="2400" dirty="0" err="1">
                <a:latin typeface="Aptos" panose="020B0004020202020204" pitchFamily="34" charset="0"/>
              </a:rPr>
              <a:t>obtenue</a:t>
            </a:r>
            <a:r>
              <a:rPr sz="2400" dirty="0">
                <a:latin typeface="Aptos" panose="020B0004020202020204" pitchFamily="34" charset="0"/>
              </a:rPr>
              <a:t> supérieure </a:t>
            </a:r>
            <a:r>
              <a:rPr sz="2400" dirty="0" err="1">
                <a:latin typeface="Aptos" panose="020B0004020202020204" pitchFamily="34" charset="0"/>
              </a:rPr>
              <a:t>ou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égale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à</a:t>
            </a:r>
            <a:r>
              <a:rPr sz="2400" dirty="0">
                <a:latin typeface="Aptos" panose="020B0004020202020204" pitchFamily="34" charset="0"/>
              </a:rPr>
              <a:t> 10</a:t>
            </a:r>
          </a:p>
          <a:p>
            <a:pPr marL="342891" indent="-342891">
              <a:lnSpc>
                <a:spcPct val="150000"/>
              </a:lnSpc>
              <a:spcBef>
                <a:spcPts val="600"/>
              </a:spcBef>
              <a:buSzPct val="100000"/>
              <a:buChar char="-"/>
              <a:defRPr sz="2400"/>
            </a:pPr>
            <a:r>
              <a:rPr sz="2400" dirty="0">
                <a:latin typeface="Aptos" panose="020B0004020202020204" pitchFamily="34" charset="0"/>
              </a:rPr>
              <a:t>Une </a:t>
            </a:r>
            <a:r>
              <a:rPr sz="2400" dirty="0" err="1">
                <a:latin typeface="Aptos" panose="020B0004020202020204" pitchFamily="34" charset="0"/>
              </a:rPr>
              <a:t>fois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l’ensemble</a:t>
            </a:r>
            <a:r>
              <a:rPr sz="2400" dirty="0">
                <a:latin typeface="Aptos" panose="020B0004020202020204" pitchFamily="34" charset="0"/>
              </a:rPr>
              <a:t> des </a:t>
            </a:r>
            <a:r>
              <a:rPr sz="2400" dirty="0" err="1">
                <a:latin typeface="Aptos" panose="020B0004020202020204" pitchFamily="34" charset="0"/>
              </a:rPr>
              <a:t>crédits</a:t>
            </a:r>
            <a:r>
              <a:rPr sz="2400" dirty="0">
                <a:latin typeface="Aptos" panose="020B0004020202020204" pitchFamily="34" charset="0"/>
              </a:rPr>
              <a:t> acquis, le jury </a:t>
            </a:r>
            <a:r>
              <a:rPr sz="2400" dirty="0" err="1">
                <a:latin typeface="Aptos" panose="020B0004020202020204" pitchFamily="34" charset="0"/>
              </a:rPr>
              <a:t>prononce</a:t>
            </a:r>
            <a:r>
              <a:rPr sz="2400" dirty="0">
                <a:latin typeface="Aptos" panose="020B0004020202020204" pitchFamily="34" charset="0"/>
              </a:rPr>
              <a:t> la </a:t>
            </a:r>
            <a:r>
              <a:rPr sz="2400" dirty="0" err="1">
                <a:latin typeface="Aptos" panose="020B0004020202020204" pitchFamily="34" charset="0"/>
              </a:rPr>
              <a:t>réussite</a:t>
            </a:r>
            <a:r>
              <a:rPr sz="2400" dirty="0">
                <a:latin typeface="Aptos" panose="020B0004020202020204" pitchFamily="34" charset="0"/>
              </a:rPr>
              <a:t> du cycle et </a:t>
            </a:r>
            <a:r>
              <a:rPr sz="2400" dirty="0" err="1">
                <a:latin typeface="Aptos" panose="020B0004020202020204" pitchFamily="34" charset="0"/>
              </a:rPr>
              <a:t>attribue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éventuellement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sz="2400" dirty="0" err="1">
                <a:latin typeface="Aptos" panose="020B0004020202020204" pitchFamily="34" charset="0"/>
              </a:rPr>
              <a:t>une</a:t>
            </a:r>
            <a:r>
              <a:rPr sz="2400" dirty="0">
                <a:latin typeface="Aptos" panose="020B0004020202020204" pitchFamily="34" charset="0"/>
              </a:rPr>
              <a:t> mention de cycle  (Satisfaction, Distinction, Grande distinction, La Plus </a:t>
            </a:r>
            <a:r>
              <a:rPr lang="nl-BE" sz="2400" dirty="0">
                <a:latin typeface="Aptos" panose="020B0004020202020204" pitchFamily="34" charset="0"/>
              </a:rPr>
              <a:t>G</a:t>
            </a:r>
            <a:r>
              <a:rPr sz="2400" dirty="0" err="1">
                <a:latin typeface="Aptos" panose="020B0004020202020204" pitchFamily="34" charset="0"/>
              </a:rPr>
              <a:t>rande</a:t>
            </a:r>
            <a:r>
              <a:rPr sz="2400" dirty="0">
                <a:latin typeface="Aptos" panose="020B0004020202020204" pitchFamily="34" charset="0"/>
              </a:rPr>
              <a:t> </a:t>
            </a:r>
            <a:r>
              <a:rPr lang="nl-BE" sz="2400" dirty="0">
                <a:latin typeface="Aptos" panose="020B0004020202020204" pitchFamily="34" charset="0"/>
              </a:rPr>
              <a:t>D</a:t>
            </a:r>
            <a:r>
              <a:rPr sz="2400" dirty="0" err="1">
                <a:latin typeface="Aptos" panose="020B0004020202020204" pitchFamily="34" charset="0"/>
              </a:rPr>
              <a:t>istinction</a:t>
            </a:r>
            <a:r>
              <a:rPr sz="2400" dirty="0">
                <a:latin typeface="Aptos" panose="020B00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526843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1_Thème Office">
  <a:themeElements>
    <a:clrScheme name="1_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1_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Thèm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8886</TotalTime>
  <Words>1644</Words>
  <Application>Microsoft Macintosh PowerPoint</Application>
  <PresentationFormat>Widescreen</PresentationFormat>
  <Paragraphs>272</Paragraphs>
  <Slides>52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Aptos</vt:lpstr>
      <vt:lpstr>Arial</vt:lpstr>
      <vt:lpstr>Calibri</vt:lpstr>
      <vt:lpstr>Calibri Light</vt:lpstr>
      <vt:lpstr>Gill Sans MT</vt:lpstr>
      <vt:lpstr>Meta Medium</vt:lpstr>
      <vt:lpstr>MetaPro-Norm</vt:lpstr>
      <vt:lpstr>Times New Roman</vt:lpstr>
      <vt:lpstr>ヒラギノ角ゴ Pro W3</vt:lpstr>
      <vt:lpstr>1_Thème Office</vt:lpstr>
      <vt:lpstr>Bienvenue à SciencePo ULB!  Prof. Emilie van Haute</vt:lpstr>
      <vt:lpstr>PowerPoint Presentation</vt:lpstr>
      <vt:lpstr>PowerPoint Presentation</vt:lpstr>
      <vt:lpstr>PowerPoint Presentation</vt:lpstr>
      <vt:lpstr>PowerPoint Presentation</vt:lpstr>
      <vt:lpstr>Organisation des études: 3 grades académiques</vt:lpstr>
      <vt:lpstr>Rythme des études</vt:lpstr>
      <vt:lpstr>Vos études à SciencePo ULB</vt:lpstr>
      <vt:lpstr>Vos études à SciencePo ULB</vt:lpstr>
      <vt:lpstr>Vos études à SciencePo ULB</vt:lpstr>
      <vt:lpstr>PowerPoint Presentation</vt:lpstr>
      <vt:lpstr>PowerPoint Presentation</vt:lpstr>
      <vt:lpstr>PowerPoint Presentation</vt:lpstr>
      <vt:lpstr>Personnes de référence</vt:lpstr>
      <vt:lpstr>PowerPoint Presentation</vt:lpstr>
      <vt:lpstr>Comment trouver un local?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Votre programme de cours à SciencePo ULB</vt:lpstr>
      <vt:lpstr>Programme de Bloc 1</vt:lpstr>
      <vt:lpstr>Programme de Bloc 1 </vt:lpstr>
      <vt:lpstr>Programme de Bloc 1</vt:lpstr>
      <vt:lpstr>Programme de Bloc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Comment contacter un.e enseignant.e?</vt:lpstr>
      <vt:lpstr>PowerPoint Presentation</vt:lpstr>
      <vt:lpstr>Soutien en langues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SCHOLA ULB Laetitia Tintinaglia </vt:lpstr>
      <vt:lpstr>PowerPoint Presentation</vt:lpstr>
      <vt:lpstr>PowerPoint Presentation</vt:lpstr>
      <vt:lpstr>Cellule EBS/ESH Étudiants à besoins spécifiques ou en situation de handicap</vt:lpstr>
      <vt:lpstr>COMMENT OBTENIR LE STATUT EBS/ESH?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Bienvenue à SciencePo ULB! Faculté de philosophie et sciences sociales (FPSS)</dc:title>
  <cp:lastModifiedBy>VAN HAUTE Emilie</cp:lastModifiedBy>
  <cp:revision>65</cp:revision>
  <dcterms:modified xsi:type="dcterms:W3CDTF">2024-09-13T08:41:16Z</dcterms:modified>
</cp:coreProperties>
</file>