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sldIdLst>
    <p:sldId id="360" r:id="rId2"/>
    <p:sldId id="361" r:id="rId3"/>
    <p:sldId id="319" r:id="rId4"/>
    <p:sldId id="341" r:id="rId5"/>
    <p:sldId id="320" r:id="rId6"/>
    <p:sldId id="338" r:id="rId7"/>
    <p:sldId id="339" r:id="rId8"/>
    <p:sldId id="281" r:id="rId9"/>
    <p:sldId id="280" r:id="rId10"/>
    <p:sldId id="342" r:id="rId11"/>
    <p:sldId id="327" r:id="rId12"/>
    <p:sldId id="288" r:id="rId13"/>
    <p:sldId id="286" r:id="rId14"/>
    <p:sldId id="291" r:id="rId15"/>
    <p:sldId id="292" r:id="rId16"/>
    <p:sldId id="362" r:id="rId17"/>
    <p:sldId id="363" r:id="rId18"/>
    <p:sldId id="333" r:id="rId19"/>
    <p:sldId id="276" r:id="rId20"/>
    <p:sldId id="359" r:id="rId21"/>
    <p:sldId id="345" r:id="rId22"/>
    <p:sldId id="331" r:id="rId23"/>
    <p:sldId id="332" r:id="rId24"/>
    <p:sldId id="296" r:id="rId25"/>
    <p:sldId id="330" r:id="rId26"/>
    <p:sldId id="344" r:id="rId27"/>
    <p:sldId id="335" r:id="rId28"/>
    <p:sldId id="334" r:id="rId29"/>
    <p:sldId id="322" r:id="rId30"/>
    <p:sldId id="297" r:id="rId31"/>
    <p:sldId id="293" r:id="rId32"/>
    <p:sldId id="277" r:id="rId33"/>
    <p:sldId id="348" r:id="rId34"/>
    <p:sldId id="353" r:id="rId35"/>
    <p:sldId id="347" r:id="rId36"/>
    <p:sldId id="350" r:id="rId37"/>
    <p:sldId id="346" r:id="rId38"/>
    <p:sldId id="260" r:id="rId39"/>
    <p:sldId id="368" r:id="rId40"/>
    <p:sldId id="259" r:id="rId41"/>
    <p:sldId id="326" r:id="rId42"/>
    <p:sldId id="324" r:id="rId43"/>
    <p:sldId id="325" r:id="rId44"/>
    <p:sldId id="354" r:id="rId45"/>
    <p:sldId id="349" r:id="rId46"/>
    <p:sldId id="351" r:id="rId47"/>
    <p:sldId id="336" r:id="rId48"/>
    <p:sldId id="257" r:id="rId49"/>
    <p:sldId id="337" r:id="rId50"/>
    <p:sldId id="328" r:id="rId51"/>
    <p:sldId id="377" r:id="rId52"/>
    <p:sldId id="355" r:id="rId53"/>
    <p:sldId id="356" r:id="rId54"/>
    <p:sldId id="357" r:id="rId55"/>
    <p:sldId id="358" r:id="rId56"/>
    <p:sldId id="352" r:id="rId57"/>
    <p:sldId id="364" r:id="rId58"/>
    <p:sldId id="376" r:id="rId59"/>
    <p:sldId id="283" r:id="rId60"/>
  </p:sldIdLst>
  <p:sldSz cx="9144000" cy="6858000" type="screen4x3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9FF"/>
    <a:srgbClr val="008FC2"/>
    <a:srgbClr val="080808"/>
    <a:srgbClr val="000000"/>
    <a:srgbClr val="38424E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22" autoAdjust="0"/>
    <p:restoredTop sz="94737" autoAdjust="0"/>
  </p:normalViewPr>
  <p:slideViewPr>
    <p:cSldViewPr>
      <p:cViewPr varScale="1">
        <p:scale>
          <a:sx n="62" d="100"/>
          <a:sy n="62" d="100"/>
        </p:scale>
        <p:origin x="1012" y="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704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7388341E-8087-4A0D-AED0-DB84EAED524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54063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CD847AA-8F17-4A33-8E7B-D25677111CC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7188" cy="4465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78727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78EC6B09-E49F-4D76-93A1-37E797456F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326C4C7-A336-4FF0-A4AD-137673BAF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39951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32B52B0D-F35A-4077-8A9C-77D18D066B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3EAE9BB-80B1-4FC0-8B48-6A44E3816F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6E04E0-54B4-4EBF-9873-F9454A93F19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B4E81-30E3-48DC-A60A-1466231B34A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8430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7095B0E-7A48-43F5-B6D0-01BEDD8F3FB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1A5D5-39F2-4267-B61A-7E96899871D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3705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4DAF59-2BF6-4717-B10E-B7E0777082E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EB6D3-493B-4735-9B02-5DA25E31673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6566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3108A3-ED09-4818-B895-78768F7700A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DEBB1-0F4D-47E5-8A5B-D9B9CEDC8F2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8828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CFADB1-C533-4525-AF58-4A46A3739C5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C11BE-89ED-47B9-9A1E-E80B434372E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646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7013" cy="4424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700213"/>
            <a:ext cx="4038600" cy="4424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FFA1CB-EF54-494B-9395-ACAFEF0B24F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9C110-248C-4ADC-9CC8-A1D9721C426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2419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6AE3CF9-3B12-42B5-8974-407F2F4FE4F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692D1-4519-49A8-9ACA-EC1A874520D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0207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04751F0-46C0-4A23-AE7B-754F3A7BF2A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6CB05-4DF3-46D2-A7EF-61A34B52567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0774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8F2DEA9-D675-41F3-BA6B-E6E4B538CBB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A8AD1-384F-471D-BD59-A76B74973BC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9120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54E6AC-BB6A-41B9-88CC-EFDF68D0F23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2A50E-FBD1-443C-915C-3DD2CC044DD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1348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CC2E1F-E35A-4722-9A9E-EDBD20A9139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CA60D-4D87-4497-BFE3-2E7765A4001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20289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FC7F4C55-B9C3-4325-A7CA-81F941C15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28588"/>
            <a:ext cx="720883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7ACC1870-A3D3-48A7-A7CC-FD277FBD5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8013" cy="442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D886CD80-3FD4-4EB2-93AF-AF1C04A3C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BE" altLang="fr-FR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94DEE930-65A5-4737-B011-6D3138BC5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BE" altLang="fr-FR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EE77819B-7737-474C-A5CA-A1CB1CE060B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37E575A-2E65-4E53-8BB0-B9CE3FCEFBA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1.safelinks.protection.outlook.com/?url=https%3A%2F%2Fwww.mesetudes.be%2Fd%25C3%25A9cret-paysage%2F&amp;data=05%7C01%7Ccharlotte.claes%40ulb.be%7Cbe85989e612e4d2bb9cd08da8cb51db0%7C30a5145e75bd4212bb028ff9c0ea4ae9%7C0%7C0%7C637977006756571119%7CUnknown%7CTWFpbGZsb3d8eyJWIjoiMC4wLjAwMDAiLCJQIjoiV2luMzIiLCJBTiI6Ik1haWwiLCJXVCI6Mn0%3D%7C3000%7C%7C%7C&amp;sdata=4XjhSXNY0zkT9utVkSHXXAa40T8ZcqxwmHikUU17YtI%3D&amp;reserved=0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phisoc.ulb.b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lb.be/fr/horaire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v.ulb.ac.be/login/index.php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guideetudiant.phisoc.ulb.b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uth.ulb.be/login?service=https%3A%2F%2Fmonulb.ulb.be%2Fc%2Fportal%2Flogin%3Fredirect%3D%2Ffr%2Fgroup%2Fmonulb&amp;locale=fr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phisoc.ulb.b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ulb.be" TargetMode="External"/><Relationship Id="rId5" Type="http://schemas.openxmlformats.org/officeDocument/2006/relationships/hyperlink" Target="https://www.instagram.com/ulb_phisoc/" TargetMode="External"/><Relationship Id="rId4" Type="http://schemas.openxmlformats.org/officeDocument/2006/relationships/hyperlink" Target="https://www.facebook.com/ulb.phisoc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mailto:psycampus@ulb.ac.be" TargetMode="External"/><Relationship Id="rId3" Type="http://schemas.openxmlformats.org/officeDocument/2006/relationships/hyperlink" Target="mailto:sse@ulb.be" TargetMode="External"/><Relationship Id="rId7" Type="http://schemas.openxmlformats.org/officeDocument/2006/relationships/hyperlink" Target="https://www.ulb.be/sant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psycampus@ssmulb.be" TargetMode="External"/><Relationship Id="rId5" Type="http://schemas.openxmlformats.org/officeDocument/2006/relationships/hyperlink" Target="https://www.aimeralulb.be/" TargetMode="External"/><Relationship Id="rId4" Type="http://schemas.openxmlformats.org/officeDocument/2006/relationships/hyperlink" Target="mailto:ebs.esh@ulb.be" TargetMode="External"/><Relationship Id="rId9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philosophie@ulb.b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.thauvoye@ulb.b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phisoc.ulb.b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histoire@ulb.b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usicologie@ulb.be" TargetMode="External"/><Relationship Id="rId4" Type="http://schemas.openxmlformats.org/officeDocument/2006/relationships/hyperlink" Target="mailto:haa@ulb.be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pascale.berthold@ulb.b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Delphine.lafaille@ulb.be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bap.phisoc@ulb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soc.ulb.be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bepss.ulb@gmail.com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cpsulb@gmail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hyperlink" Target="https://www.facebook.com/CPSULB" TargetMode="External"/><Relationship Id="rId4" Type="http://schemas.openxmlformats.org/officeDocument/2006/relationships/hyperlink" Target="https://www.instagram.com/insta_cps/?utm_medium=copy_link&amp;fbclid=IwAR11kwpnJRVS-bLiBq-N2KxDLI3f0tmVQFmvs8O_M9bFgsWFPTxLjwRPnwI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2.png"/><Relationship Id="rId5" Type="http://schemas.openxmlformats.org/officeDocument/2006/relationships/hyperlink" Target="mailto:chaa.ulb@gmail.com" TargetMode="External"/><Relationship Id="rId4" Type="http://schemas.openxmlformats.org/officeDocument/2006/relationships/image" Target="../media/image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cplulb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f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erclehistoir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hyperlink" Target="http://www.cerclehistoire.be/" TargetMode="External"/><Relationship Id="rId4" Type="http://schemas.openxmlformats.org/officeDocument/2006/relationships/hyperlink" Target="https://www.instagram.com/cerclehistoire/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election.phisoc@ulb.b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phisoc.ulb.b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plafond, intérieur, gens, scène&#10;&#10;Description générée automatiquement">
            <a:extLst>
              <a:ext uri="{FF2B5EF4-FFF2-40B4-BE49-F238E27FC236}">
                <a16:creationId xmlns:a16="http://schemas.microsoft.com/office/drawing/2014/main" id="{C84B22D5-9D3E-414F-ABAE-C678E9F2B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436" r="-756"/>
          <a:stretch/>
        </p:blipFill>
        <p:spPr>
          <a:xfrm>
            <a:off x="-2124744" y="0"/>
            <a:ext cx="12999355" cy="68460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3E87842-9BDB-4B6A-BDB5-421D8512F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869160"/>
            <a:ext cx="7127776" cy="183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22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1D83364-255C-4F1B-AB10-6B6D43646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9990DD1-F8AA-4598-8509-681BD2132100}"/>
              </a:ext>
            </a:extLst>
          </p:cNvPr>
          <p:cNvSpPr txBox="1">
            <a:spLocks/>
          </p:cNvSpPr>
          <p:nvPr/>
        </p:nvSpPr>
        <p:spPr>
          <a:xfrm>
            <a:off x="755576" y="1844824"/>
            <a:ext cx="7929637" cy="442436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br>
              <a:rPr lang="en-US" kern="0" dirty="0"/>
            </a:br>
            <a:r>
              <a:rPr lang="en-US" sz="4400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Université LIBRE de </a:t>
            </a:r>
            <a:r>
              <a:rPr lang="en-US" sz="4400" b="1" dirty="0" err="1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Bruxelles</a:t>
            </a:r>
            <a:endParaRPr lang="en-US" sz="4400" b="1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</a:endParaRPr>
          </a:p>
          <a:p>
            <a:pPr algn="ctr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67197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4">
            <a:extLst>
              <a:ext uri="{FF2B5EF4-FFF2-40B4-BE49-F238E27FC236}">
                <a16:creationId xmlns:a16="http://schemas.microsoft.com/office/drawing/2014/main" id="{D0D5C65B-CFF5-4272-AC56-19D049B55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FA51DCE-BBCB-4D0B-9B02-2A6D8DD48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45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>
            <a:extLst>
              <a:ext uri="{FF2B5EF4-FFF2-40B4-BE49-F238E27FC236}">
                <a16:creationId xmlns:a16="http://schemas.microsoft.com/office/drawing/2014/main" id="{BAF38839-AF5C-404E-A314-2E267730A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4480" y="836712"/>
            <a:ext cx="7283450" cy="1143000"/>
          </a:xfr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3 grades académiques</a:t>
            </a:r>
          </a:p>
        </p:txBody>
      </p:sp>
      <p:sp>
        <p:nvSpPr>
          <p:cNvPr id="11267" name="ZoneTexte 2">
            <a:extLst>
              <a:ext uri="{FF2B5EF4-FFF2-40B4-BE49-F238E27FC236}">
                <a16:creationId xmlns:a16="http://schemas.microsoft.com/office/drawing/2014/main" id="{69CFDD0A-56CD-4FB5-A2D6-3C489F9C0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5255" y="2351522"/>
            <a:ext cx="7777163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BE" altLang="fr-FR" sz="2400" dirty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rPr>
              <a:t>Le grade académique: sanctionne la réussite d’un cycle </a:t>
            </a:r>
          </a:p>
        </p:txBody>
      </p:sp>
      <p:sp>
        <p:nvSpPr>
          <p:cNvPr id="4" name="Carré corné 3">
            <a:extLst>
              <a:ext uri="{FF2B5EF4-FFF2-40B4-BE49-F238E27FC236}">
                <a16:creationId xmlns:a16="http://schemas.microsoft.com/office/drawing/2014/main" id="{785A2EA7-15E0-40DC-97B1-CE0033A73CFF}"/>
              </a:ext>
            </a:extLst>
          </p:cNvPr>
          <p:cNvSpPr/>
          <p:nvPr/>
        </p:nvSpPr>
        <p:spPr>
          <a:xfrm>
            <a:off x="2339752" y="3212976"/>
            <a:ext cx="5256213" cy="1655762"/>
          </a:xfrm>
          <a:prstGeom prst="foldedCorner">
            <a:avLst/>
          </a:prstGeom>
          <a:solidFill>
            <a:srgbClr val="008FC2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sz="3200" dirty="0">
                <a:solidFill>
                  <a:srgbClr val="000090"/>
                </a:solidFill>
                <a:latin typeface="Gill Sans MT" panose="020B0502020104020203" pitchFamily="34" charset="0"/>
              </a:rPr>
              <a:t>Bachelier: </a:t>
            </a:r>
            <a:r>
              <a:rPr lang="fr-BE" sz="3200" dirty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rPr>
              <a:t>1</a:t>
            </a:r>
            <a:r>
              <a:rPr lang="fr-BE" sz="3200" baseline="30000" dirty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rPr>
              <a:t>er</a:t>
            </a:r>
            <a:r>
              <a:rPr lang="fr-BE" sz="3200" dirty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rPr>
              <a:t> cycle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sz="3200" dirty="0">
                <a:solidFill>
                  <a:srgbClr val="000090"/>
                </a:solidFill>
                <a:latin typeface="Gill Sans MT" panose="020B0502020104020203" pitchFamily="34" charset="0"/>
              </a:rPr>
              <a:t>Master:      </a:t>
            </a:r>
            <a:r>
              <a:rPr lang="fr-BE" sz="3200" dirty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rPr>
              <a:t>2</a:t>
            </a:r>
            <a:r>
              <a:rPr lang="fr-BE" sz="3200" baseline="30000" dirty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rPr>
              <a:t>e</a:t>
            </a:r>
            <a:r>
              <a:rPr lang="fr-BE" sz="3200" dirty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rPr>
              <a:t> cycle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sz="3200" dirty="0">
                <a:solidFill>
                  <a:srgbClr val="0099FF"/>
                </a:solidFill>
                <a:latin typeface="Gill Sans MT" panose="020B0502020104020203" pitchFamily="34" charset="0"/>
              </a:rPr>
              <a:t>Docteur</a:t>
            </a:r>
            <a:r>
              <a:rPr lang="fr-BE" sz="3200" dirty="0">
                <a:solidFill>
                  <a:srgbClr val="000090"/>
                </a:solidFill>
                <a:latin typeface="Gill Sans MT" panose="020B0502020104020203" pitchFamily="34" charset="0"/>
              </a:rPr>
              <a:t>:    </a:t>
            </a:r>
            <a:r>
              <a:rPr lang="fr-BE" sz="3200" dirty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rPr>
              <a:t>3</a:t>
            </a:r>
            <a:r>
              <a:rPr lang="fr-BE" sz="3200" baseline="30000" dirty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rPr>
              <a:t>e</a:t>
            </a:r>
            <a:r>
              <a:rPr lang="fr-BE" sz="3200" dirty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rPr>
              <a:t> cycle</a:t>
            </a:r>
          </a:p>
        </p:txBody>
      </p:sp>
      <p:pic>
        <p:nvPicPr>
          <p:cNvPr id="11269" name="Image 4">
            <a:extLst>
              <a:ext uri="{FF2B5EF4-FFF2-40B4-BE49-F238E27FC236}">
                <a16:creationId xmlns:a16="http://schemas.microsoft.com/office/drawing/2014/main" id="{0CE42574-CBEE-4736-88B0-3CD3FFC57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4">
            <a:extLst>
              <a:ext uri="{FF2B5EF4-FFF2-40B4-BE49-F238E27FC236}">
                <a16:creationId xmlns:a16="http://schemas.microsoft.com/office/drawing/2014/main" id="{B2E6A2A4-12EC-45A6-B460-2E17075E9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968482"/>
            <a:ext cx="7283450" cy="1143000"/>
          </a:xfrm>
        </p:spPr>
        <p:txBody>
          <a:bodyPr/>
          <a:lstStyle/>
          <a:p>
            <a:pPr>
              <a:defRPr/>
            </a:pPr>
            <a: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Rythme des études</a:t>
            </a:r>
          </a:p>
        </p:txBody>
      </p:sp>
      <p:pic>
        <p:nvPicPr>
          <p:cNvPr id="10249" name="Image 9">
            <a:extLst>
              <a:ext uri="{FF2B5EF4-FFF2-40B4-BE49-F238E27FC236}">
                <a16:creationId xmlns:a16="http://schemas.microsoft.com/office/drawing/2014/main" id="{CFAF4D30-A312-4655-8712-07792E244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0E59BC5-93EA-4EBD-9573-745759A72D42}"/>
              </a:ext>
            </a:extLst>
          </p:cNvPr>
          <p:cNvSpPr txBox="1"/>
          <p:nvPr/>
        </p:nvSpPr>
        <p:spPr>
          <a:xfrm>
            <a:off x="1331640" y="2564904"/>
            <a:ext cx="706742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sz="2800" dirty="0">
                <a:solidFill>
                  <a:srgbClr val="0099FF"/>
                </a:solidFill>
                <a:latin typeface="Gill Sans MT" panose="020B0502020104020203" pitchFamily="34" charset="0"/>
              </a:rPr>
              <a:t>Trois quadrimestres </a:t>
            </a:r>
            <a:r>
              <a:rPr lang="fr-BE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Gill Sans MT" panose="020B0502020104020203" pitchFamily="34" charset="0"/>
              </a:rPr>
              <a:t>chacun </a:t>
            </a:r>
            <a:r>
              <a:rPr lang="fr-BE" sz="2800" dirty="0">
                <a:solidFill>
                  <a:srgbClr val="0099FF"/>
                </a:solidFill>
                <a:latin typeface="Gill Sans MT" panose="020B0502020104020203" pitchFamily="34" charset="0"/>
              </a:rPr>
              <a:t>suivis d’une période d’évaluation </a:t>
            </a:r>
            <a:r>
              <a:rPr lang="fr-BE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Gill Sans MT" panose="020B0502020104020203" pitchFamily="34" charset="0"/>
              </a:rPr>
              <a:t>: </a:t>
            </a:r>
          </a:p>
          <a:p>
            <a:pPr lvl="1"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Gill Sans MT" panose="020B0502020104020203" pitchFamily="34" charset="0"/>
              </a:rPr>
              <a:t>2 </a:t>
            </a:r>
            <a:r>
              <a:rPr lang="fr-BE" sz="2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Gill Sans MT" panose="020B0502020104020203" pitchFamily="34" charset="0"/>
              </a:rPr>
              <a:t>quadris</a:t>
            </a:r>
            <a:r>
              <a:rPr lang="fr-BE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Gill Sans MT" panose="020B0502020104020203" pitchFamily="34" charset="0"/>
              </a:rPr>
              <a:t> d’enseignement (12 semaines) et</a:t>
            </a:r>
          </a:p>
          <a:p>
            <a:pPr lvl="1"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Gill Sans MT" panose="020B0502020104020203" pitchFamily="34" charset="0"/>
              </a:rPr>
              <a:t>le 3</a:t>
            </a:r>
            <a:r>
              <a:rPr lang="fr-BE" sz="2800" baseline="30000" dirty="0">
                <a:solidFill>
                  <a:schemeClr val="tx1">
                    <a:lumMod val="90000"/>
                    <a:lumOff val="10000"/>
                  </a:schemeClr>
                </a:solidFill>
                <a:latin typeface="Gill Sans MT" panose="020B0502020104020203" pitchFamily="34" charset="0"/>
              </a:rPr>
              <a:t>ème</a:t>
            </a:r>
            <a:r>
              <a:rPr lang="fr-BE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Gill Sans MT" panose="020B0502020104020203" pitchFamily="34" charset="0"/>
              </a:rPr>
              <a:t>, en été, permettant stages ou préparations.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4">
            <a:extLst>
              <a:ext uri="{FF2B5EF4-FFF2-40B4-BE49-F238E27FC236}">
                <a16:creationId xmlns:a16="http://schemas.microsoft.com/office/drawing/2014/main" id="{28E34428-63FC-470E-BD1E-4A350637B7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580437" cy="850900"/>
          </a:xfrm>
        </p:spPr>
        <p:txBody>
          <a:bodyPr/>
          <a:lstStyle/>
          <a:p>
            <a:pPr>
              <a:defRPr/>
            </a:pPr>
            <a:r>
              <a:rPr lang="fr-BE" altLang="fr-FR" sz="3200" dirty="0">
                <a:latin typeface="MetaPro-Norm" panose="020B0504030101020102" pitchFamily="34" charset="0"/>
              </a:rPr>
              <a:t>  </a:t>
            </a:r>
            <a: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Évaluation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5BB0E40-B20D-4BF2-BC1E-240D010D7D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844675"/>
            <a:ext cx="7488237" cy="4897438"/>
          </a:xfrm>
        </p:spPr>
        <p:txBody>
          <a:bodyPr/>
          <a:lstStyle/>
          <a:p>
            <a:r>
              <a:rPr lang="fr-BE" altLang="fr-FR" sz="2400" dirty="0">
                <a:latin typeface="MetaPro-Norm" panose="020B0504030101020102" pitchFamily="34" charset="0"/>
              </a:rPr>
              <a:t>	Toutes les Unités d’enseignement (UE) sont évaluées à l’issue du quadrimestre.</a:t>
            </a:r>
            <a:br>
              <a:rPr lang="fr-BE" altLang="fr-FR" sz="800" dirty="0">
                <a:latin typeface="MetaPro-Norm" panose="020B0504030101020102" pitchFamily="34" charset="0"/>
              </a:rPr>
            </a:br>
            <a:endParaRPr lang="fr-BE" altLang="fr-FR" sz="2400" dirty="0">
              <a:latin typeface="MetaPro-Norm" panose="020B0504030101020102" pitchFamily="34" charset="0"/>
            </a:endParaRPr>
          </a:p>
          <a:p>
            <a:r>
              <a:rPr lang="fr-BE" altLang="fr-FR" sz="2400" dirty="0">
                <a:latin typeface="MetaPro-Norm" panose="020B0504030101020102" pitchFamily="34" charset="0"/>
              </a:rPr>
              <a:t>	Une UE est déclarée réussie et les crédits correspondants acquis pour toute </a:t>
            </a:r>
            <a:r>
              <a:rPr lang="fr-BE" altLang="fr-FR" sz="2400" dirty="0">
                <a:solidFill>
                  <a:srgbClr val="0099FF"/>
                </a:solidFill>
                <a:latin typeface="MetaPro-Norm" panose="020B0504030101020102" pitchFamily="34" charset="0"/>
              </a:rPr>
              <a:t>note obtenue supérieure ou égale à 10.</a:t>
            </a:r>
            <a:br>
              <a:rPr lang="fr-BE" altLang="fr-FR" sz="2400" dirty="0">
                <a:solidFill>
                  <a:srgbClr val="0099FF"/>
                </a:solidFill>
                <a:latin typeface="MetaPro-Norm" panose="020B0504030101020102" pitchFamily="34" charset="0"/>
              </a:rPr>
            </a:br>
            <a:endParaRPr lang="fr-BE" altLang="fr-FR" sz="2400" dirty="0">
              <a:solidFill>
                <a:srgbClr val="0099FF"/>
              </a:solidFill>
              <a:latin typeface="MetaPro-Norm" panose="020B0504030101020102" pitchFamily="34" charset="0"/>
            </a:endParaRPr>
          </a:p>
          <a:p>
            <a:r>
              <a:rPr lang="fr-BE" altLang="fr-FR" sz="2400" dirty="0">
                <a:latin typeface="MetaPro-Norm" panose="020B0504030101020102" pitchFamily="34" charset="0"/>
              </a:rPr>
              <a:t>	Une fois l’ensemble des crédits acquis, le jury prononce la réussite du cycle et attribue éventuellement une </a:t>
            </a:r>
            <a:r>
              <a:rPr lang="fr-BE" altLang="fr-FR" sz="2400" dirty="0">
                <a:solidFill>
                  <a:srgbClr val="0099FF"/>
                </a:solidFill>
                <a:latin typeface="MetaPro-Norm" panose="020B0504030101020102" pitchFamily="34" charset="0"/>
              </a:rPr>
              <a:t>mention de cycle</a:t>
            </a:r>
            <a:r>
              <a:rPr lang="fr-BE" altLang="fr-FR" sz="1600" dirty="0">
                <a:solidFill>
                  <a:srgbClr val="0099FF"/>
                </a:solidFill>
                <a:latin typeface="MetaPro-Norm" panose="020B0504030101020102" pitchFamily="34" charset="0"/>
              </a:rPr>
              <a:t>. </a:t>
            </a:r>
          </a:p>
          <a:p>
            <a:r>
              <a:rPr lang="fr-BE" altLang="fr-FR" sz="1800" dirty="0">
                <a:solidFill>
                  <a:srgbClr val="0099FF"/>
                </a:solidFill>
                <a:latin typeface="MetaPro-Norm" panose="020B0504030101020102" pitchFamily="34" charset="0"/>
              </a:rPr>
              <a:t>	</a:t>
            </a:r>
            <a:r>
              <a:rPr lang="fr-BE" altLang="fr-FR" sz="1600" dirty="0">
                <a:solidFill>
                  <a:srgbClr val="0099FF"/>
                </a:solidFill>
                <a:latin typeface="MetaPro-Norm" panose="020B0504030101020102" pitchFamily="34" charset="0"/>
              </a:rPr>
              <a:t>(Satisfaction, Distinction, Grande distinction, La plus grande distinction)</a:t>
            </a:r>
          </a:p>
        </p:txBody>
      </p:sp>
      <p:pic>
        <p:nvPicPr>
          <p:cNvPr id="12292" name="Image 3">
            <a:extLst>
              <a:ext uri="{FF2B5EF4-FFF2-40B4-BE49-F238E27FC236}">
                <a16:creationId xmlns:a16="http://schemas.microsoft.com/office/drawing/2014/main" id="{2E055D79-F60D-46FE-9770-9586581F0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D1AAC7C-662F-4796-9A4C-D9C375011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1484784"/>
            <a:ext cx="7272338" cy="1143000"/>
          </a:xfrm>
        </p:spPr>
        <p:txBody>
          <a:bodyPr/>
          <a:lstStyle/>
          <a:p>
            <a:pPr eaLnBrk="1" hangingPunct="1"/>
            <a: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Les sessions d’évaluation</a:t>
            </a:r>
            <a:endParaRPr lang="fr-FR" altLang="fr-FR" b="1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1E530DB-4C38-48A7-9B72-D5C4BD43C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3608" y="2963863"/>
            <a:ext cx="7416180" cy="3417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r-BE" altLang="fr-FR" sz="2000" dirty="0">
                <a:solidFill>
                  <a:srgbClr val="4D4D4D"/>
                </a:solidFill>
                <a:latin typeface="MetaPro-Norm" panose="020B0504030101020102" pitchFamily="34" charset="0"/>
                <a:cs typeface="Times New Roman" panose="02020603050405020304" pitchFamily="18" charset="0"/>
              </a:rPr>
              <a:t> 	</a:t>
            </a:r>
            <a:r>
              <a:rPr lang="fr-BE" altLang="fr-FR" sz="2000" dirty="0">
                <a:solidFill>
                  <a:srgbClr val="4D4D4D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La </a:t>
            </a:r>
            <a:r>
              <a:rPr lang="fr-BE" altLang="fr-FR" sz="2800" dirty="0">
                <a:solidFill>
                  <a:srgbClr val="0099FF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1ère session d’évaluation </a:t>
            </a:r>
            <a:r>
              <a:rPr lang="fr-BE" altLang="fr-FR" sz="2000" dirty="0">
                <a:solidFill>
                  <a:srgbClr val="4D4D4D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intervient </a:t>
            </a:r>
            <a:r>
              <a:rPr lang="fr-BE" altLang="fr-FR" sz="2000" dirty="0">
                <a:solidFill>
                  <a:srgbClr val="0099FF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en janvier </a:t>
            </a:r>
            <a:r>
              <a:rPr lang="fr-BE" altLang="fr-FR" sz="2000" dirty="0">
                <a:solidFill>
                  <a:srgbClr val="4D4D4D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pour les activités d’apprentissage se terminant en décembre </a:t>
            </a:r>
            <a:r>
              <a:rPr lang="fr-BE" altLang="fr-FR" sz="2000" dirty="0">
                <a:solidFill>
                  <a:srgbClr val="0099FF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et fin mai/début juin</a:t>
            </a:r>
            <a:r>
              <a:rPr lang="fr-BE" altLang="fr-FR" sz="2000" dirty="0">
                <a:solidFill>
                  <a:srgbClr val="4D4D4D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, pour les activités d’apprentissage du 2</a:t>
            </a:r>
            <a:r>
              <a:rPr lang="fr-BE" altLang="fr-FR" sz="2000" baseline="30000" dirty="0">
                <a:solidFill>
                  <a:srgbClr val="4D4D4D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e</a:t>
            </a:r>
            <a:r>
              <a:rPr lang="fr-BE" altLang="fr-FR" sz="2000" dirty="0">
                <a:solidFill>
                  <a:srgbClr val="4D4D4D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quadrimestre. </a:t>
            </a:r>
            <a:br>
              <a:rPr lang="fr-BE" altLang="fr-FR" sz="2000" dirty="0">
                <a:solidFill>
                  <a:srgbClr val="4D4D4D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</a:br>
            <a:endParaRPr lang="fr-BE" altLang="fr-FR" sz="2000" dirty="0">
              <a:solidFill>
                <a:srgbClr val="4D4D4D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BE" altLang="fr-FR" sz="2000" dirty="0">
                <a:solidFill>
                  <a:srgbClr val="4D4D4D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	La </a:t>
            </a:r>
            <a:r>
              <a:rPr lang="fr-BE" altLang="fr-FR" sz="2800" dirty="0">
                <a:solidFill>
                  <a:srgbClr val="0099FF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2e session d’évaluation </a:t>
            </a:r>
            <a:r>
              <a:rPr lang="fr-BE" altLang="fr-FR" sz="2000" dirty="0">
                <a:solidFill>
                  <a:srgbClr val="4D4D4D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a lieu dans la </a:t>
            </a:r>
            <a:r>
              <a:rPr lang="fr-BE" altLang="fr-FR" sz="2000" dirty="0">
                <a:solidFill>
                  <a:srgbClr val="0099FF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deuxième moitié du mois d’août et la première semaine de septembre</a:t>
            </a:r>
            <a:r>
              <a:rPr lang="fr-BE" altLang="fr-FR" sz="2000" dirty="0">
                <a:solidFill>
                  <a:srgbClr val="4D4D4D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316" name="Image 3">
            <a:extLst>
              <a:ext uri="{FF2B5EF4-FFF2-40B4-BE49-F238E27FC236}">
                <a16:creationId xmlns:a16="http://schemas.microsoft.com/office/drawing/2014/main" id="{C91016B0-6144-4D1E-8EBF-AB0C0719A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1D43CFAA-D3A3-48AA-99F9-78AB3C408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2060848"/>
            <a:ext cx="6912768" cy="309634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defRPr/>
            </a:pPr>
            <a:r>
              <a:rPr lang="fr-BE" altLang="fr-FR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NOUVEAU </a:t>
            </a:r>
          </a:p>
          <a:p>
            <a:pPr eaLnBrk="1" hangingPunct="1">
              <a:buClr>
                <a:srgbClr val="000000"/>
              </a:buClr>
              <a:buSzPct val="100000"/>
              <a:defRPr/>
            </a:pPr>
            <a:r>
              <a:rPr lang="fr-BE" altLang="fr-FR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« Décret paysage » </a:t>
            </a:r>
          </a:p>
          <a:p>
            <a:pPr eaLnBrk="1" hangingPunct="1">
              <a:buClr>
                <a:srgbClr val="000000"/>
              </a:buClr>
              <a:buSzPct val="100000"/>
              <a:defRPr/>
            </a:pPr>
            <a:r>
              <a:rPr lang="fr-BE" altLang="fr-FR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Les changements principaux</a:t>
            </a:r>
          </a:p>
          <a:p>
            <a:pPr eaLnBrk="1" hangingPunct="1">
              <a:buClr>
                <a:srgbClr val="000000"/>
              </a:buClr>
              <a:buSzPct val="100000"/>
              <a:defRPr/>
            </a:pPr>
            <a:endParaRPr lang="fr-BE" altLang="fr-FR" sz="2000" kern="0" dirty="0">
              <a:solidFill>
                <a:srgbClr val="4D4D4D"/>
              </a:solidFill>
              <a:latin typeface="MetaPro-Norm" panose="020B05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06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3A72449-DED6-4E52-AF18-AFA46121D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1700808"/>
            <a:ext cx="7704856" cy="309634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3600" kern="0" dirty="0">
                <a:solidFill>
                  <a:srgbClr val="0099FF"/>
                </a:solidFill>
                <a:latin typeface="Gill Sans MT" panose="020B0502020104020203" pitchFamily="34" charset="0"/>
              </a:rPr>
              <a:t>Pour réussir votre bachelier…</a:t>
            </a:r>
            <a:br>
              <a:rPr lang="fr-BE" altLang="fr-FR" sz="3600" kern="0" dirty="0">
                <a:solidFill>
                  <a:srgbClr val="0099FF"/>
                </a:solidFill>
                <a:latin typeface="Gill Sans MT" panose="020B0502020104020203" pitchFamily="34" charset="0"/>
              </a:rPr>
            </a:br>
            <a:endParaRPr lang="fr-BE" altLang="fr-FR" sz="3600" kern="0" dirty="0">
              <a:solidFill>
                <a:srgbClr val="0099FF"/>
              </a:solidFill>
              <a:latin typeface="Gill Sans MT" panose="020B0502020104020203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defRPr/>
            </a:pPr>
            <a:r>
              <a:rPr lang="fr-BE" altLang="fr-FR" sz="28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60 crédits réussis pour s’inscrire en poursuite de cursus (et non plus 45 comme précédemment) ! </a:t>
            </a:r>
            <a:br>
              <a:rPr lang="fr-BE" altLang="fr-FR" sz="2800" kern="0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endParaRPr lang="fr-BE" altLang="fr-FR" sz="2800" kern="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defRPr/>
            </a:pPr>
            <a:r>
              <a:rPr lang="fr-BE" altLang="fr-FR" sz="28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N’hésitez pas à aller consulter l’ensemble des nouvelles règles sur le site : </a:t>
            </a:r>
          </a:p>
          <a:p>
            <a:pPr eaLnBrk="1" hangingPunct="1">
              <a:buClr>
                <a:srgbClr val="000000"/>
              </a:buClr>
              <a:buSzPct val="100000"/>
              <a:defRPr/>
            </a:pPr>
            <a:endParaRPr lang="fr-BE" altLang="fr-FR" sz="2800" kern="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defRPr/>
            </a:pPr>
            <a:r>
              <a:rPr lang="fr-BE" sz="1800" u="sng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hlinkClick r:id="rId2" tooltip="https://www.mesetudes.be/d%c3%a9cret-paysage/"/>
              </a:rPr>
              <a:t>https://www.mesetudes.be/d%C3%A9cret-paysage/</a:t>
            </a:r>
            <a:endParaRPr lang="fr-BE" altLang="fr-FR" sz="2800" kern="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391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7858710C-CDC2-49F1-969C-7C52F1020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483" y="1880828"/>
            <a:ext cx="7938252" cy="309634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PAE</a:t>
            </a:r>
            <a:endParaRPr lang="fr-BE" altLang="fr-FR" sz="3600" kern="0" dirty="0">
              <a:solidFill>
                <a:srgbClr val="0099FF"/>
              </a:solidFill>
              <a:latin typeface="Gill Sans MT" panose="020B0502020104020203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32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Chaque étudiant aura un programme annuel étudiant dit « PAE » c’est-à-dire une vue horaire personnalisée de ses cours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32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(idem pour contenus de l’UV).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3600" kern="0" dirty="0">
              <a:solidFill>
                <a:srgbClr val="0099FF"/>
              </a:solidFill>
              <a:latin typeface="Gill Sans MT" panose="020B0502020104020203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2800" kern="0" dirty="0">
                <a:solidFill>
                  <a:srgbClr val="0099FF"/>
                </a:solidFill>
                <a:latin typeface="Gill Sans MT" panose="020B0502020104020203" pitchFamily="34" charset="0"/>
              </a:rPr>
              <a:t>Attention, ce PAE sera pas réalisé par son secrétariat dès la rentrée mais dans le courant du mois de septembre/octobre. En attendant, l’étudiant consulte son horaire par </a:t>
            </a:r>
            <a:r>
              <a:rPr lang="fr-BE" altLang="fr-FR" sz="2800" u="sng" kern="0" dirty="0">
                <a:solidFill>
                  <a:srgbClr val="0099FF"/>
                </a:solidFill>
                <a:latin typeface="Gill Sans MT" panose="020B0502020104020203" pitchFamily="34" charset="0"/>
              </a:rPr>
              <a:t>année d’études</a:t>
            </a:r>
            <a:r>
              <a:rPr lang="fr-BE" altLang="fr-FR" sz="2800" kern="0" dirty="0">
                <a:solidFill>
                  <a:srgbClr val="0099FF"/>
                </a:solidFill>
                <a:latin typeface="Gill Sans MT" panose="020B0502020104020203" pitchFamily="34" charset="0"/>
              </a:rPr>
              <a:t> ou </a:t>
            </a:r>
            <a:r>
              <a:rPr lang="fr-BE" altLang="fr-FR" sz="2800" u="sng" kern="0" dirty="0">
                <a:solidFill>
                  <a:srgbClr val="0099FF"/>
                </a:solidFill>
                <a:latin typeface="Gill Sans MT" panose="020B0502020104020203" pitchFamily="34" charset="0"/>
              </a:rPr>
              <a:t>cours par cours</a:t>
            </a:r>
            <a:r>
              <a:rPr lang="fr-BE" altLang="fr-FR" sz="2800" kern="0" dirty="0">
                <a:solidFill>
                  <a:srgbClr val="0099FF"/>
                </a:solidFill>
                <a:latin typeface="Gill Sans MT" panose="020B0502020104020203" pitchFamily="34" charset="0"/>
              </a:rPr>
              <a:t>.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2800" kern="0" dirty="0">
                <a:solidFill>
                  <a:srgbClr val="0099FF"/>
                </a:solidFill>
                <a:latin typeface="Gill Sans MT" panose="020B0502020104020203" pitchFamily="34" charset="0"/>
              </a:rPr>
              <a:t>Il peut et « doit » se rendre au cours !</a:t>
            </a:r>
            <a:r>
              <a:rPr lang="fr-BE" altLang="fr-FR" sz="3200" kern="0" dirty="0">
                <a:solidFill>
                  <a:srgbClr val="0099FF"/>
                </a:solidFill>
                <a:latin typeface="Gill Sans MT" panose="020B0502020104020203" pitchFamily="34" charset="0"/>
              </a:rPr>
              <a:t> </a:t>
            </a:r>
            <a:endParaRPr lang="fr-BE" altLang="fr-FR" sz="1800" kern="0" dirty="0">
              <a:solidFill>
                <a:srgbClr val="4D4D4D"/>
              </a:solidFill>
              <a:latin typeface="MetaPro-Norm" panose="020B0504030101020102" pitchFamily="34" charset="0"/>
            </a:endParaRP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B4FA66CC-0DBA-4ED5-8C4A-69E1F3145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029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D8253873-0455-48B5-922F-A4C90368C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382" y="977230"/>
            <a:ext cx="72104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Personnes de référence</a:t>
            </a: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1CEC0C5B-2C76-42A2-84BC-4FFB603F7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2239541"/>
            <a:ext cx="7201223" cy="374441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450"/>
              </a:spcBef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fr-BE" altLang="fr-FR" sz="2000" dirty="0">
                <a:solidFill>
                  <a:srgbClr val="4D4D4D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Le corps académique – PROFESSEURS</a:t>
            </a:r>
          </a:p>
          <a:p>
            <a:pPr eaLnBrk="1" hangingPunct="1">
              <a:spcBef>
                <a:spcPts val="450"/>
              </a:spcBef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fr-BE" altLang="fr-FR" sz="2000" dirty="0">
                <a:solidFill>
                  <a:srgbClr val="4D4D4D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Le corps scientifique – ASSISTANTS</a:t>
            </a:r>
          </a:p>
          <a:p>
            <a:pPr eaLnBrk="1" hangingPunct="1">
              <a:spcBef>
                <a:spcPts val="450"/>
              </a:spcBef>
              <a:buClr>
                <a:srgbClr val="4D4D4D"/>
              </a:buClr>
              <a:buFont typeface="Arial" panose="020B0604020202020204" pitchFamily="34" charset="0"/>
              <a:buChar char="•"/>
              <a:defRPr/>
            </a:pPr>
            <a:r>
              <a:rPr lang="fr-BE" altLang="fr-FR" sz="2000" dirty="0">
                <a:solidFill>
                  <a:srgbClr val="4D4D4D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Le PATGS ou personnel administratif, technique, de gestion et de service (secrétariats et autres services de la Faculté et de l’Université en général)</a:t>
            </a:r>
          </a:p>
          <a:p>
            <a:pPr marL="1587" indent="0" algn="ctr" eaLnBrk="1" hangingPunct="1">
              <a:spcBef>
                <a:spcPts val="450"/>
              </a:spcBef>
              <a:buClr>
                <a:srgbClr val="4D4D4D"/>
              </a:buClr>
              <a:defRPr/>
            </a:pPr>
            <a:endParaRPr lang="fr-BE" altLang="fr-FR" sz="1800" dirty="0">
              <a:solidFill>
                <a:srgbClr val="4D4D4D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1587" indent="0" algn="ctr" eaLnBrk="1" hangingPunct="1">
              <a:spcBef>
                <a:spcPts val="450"/>
              </a:spcBef>
              <a:buClr>
                <a:srgbClr val="4D4D4D"/>
              </a:buClr>
              <a:defRPr/>
            </a:pPr>
            <a:r>
              <a:rPr lang="fr-BE" altLang="fr-FR" sz="2800" dirty="0">
                <a:solidFill>
                  <a:srgbClr val="4D4D4D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INFOS – CONTACTS – SECRETARIATS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defRPr/>
            </a:pPr>
            <a:endParaRPr lang="fr-BE" altLang="fr-FR" sz="1800" b="1" dirty="0">
              <a:solidFill>
                <a:srgbClr val="003399"/>
              </a:solidFill>
              <a:latin typeface="MetaPro-Norm" panose="020B0504030101020102" pitchFamily="34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  <a:defRPr/>
            </a:pPr>
            <a:endParaRPr lang="fr-BE" altLang="fr-FR" sz="1800" dirty="0">
              <a:solidFill>
                <a:srgbClr val="4D4D4D"/>
              </a:solidFill>
              <a:cs typeface="Times New Roman" panose="02020603050405020304" pitchFamily="18" charset="0"/>
            </a:endParaRPr>
          </a:p>
        </p:txBody>
      </p:sp>
      <p:pic>
        <p:nvPicPr>
          <p:cNvPr id="15364" name="Image 3">
            <a:extLst>
              <a:ext uri="{FF2B5EF4-FFF2-40B4-BE49-F238E27FC236}">
                <a16:creationId xmlns:a16="http://schemas.microsoft.com/office/drawing/2014/main" id="{D993672C-5CBE-4405-A06F-4320113CC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èche vers le bas 6">
            <a:extLst>
              <a:ext uri="{FF2B5EF4-FFF2-40B4-BE49-F238E27FC236}">
                <a16:creationId xmlns:a16="http://schemas.microsoft.com/office/drawing/2014/main" id="{803921F1-5C64-40D8-9583-21BED563E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942557"/>
            <a:ext cx="182563" cy="469900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BE" altLang="fr-F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FD79CA3-3415-4C02-97EE-C8D2AA31B3DF}"/>
              </a:ext>
            </a:extLst>
          </p:cNvPr>
          <p:cNvSpPr txBox="1">
            <a:spLocks noChangeArrowheads="1"/>
          </p:cNvSpPr>
          <p:nvPr/>
        </p:nvSpPr>
        <p:spPr>
          <a:xfrm>
            <a:off x="1315144" y="5423355"/>
            <a:ext cx="7272338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450"/>
              </a:spcBef>
              <a:buClrTx/>
              <a:defRPr/>
            </a:pPr>
            <a:r>
              <a:rPr lang="en-US" sz="3200" kern="0" dirty="0">
                <a:latin typeface="Gill Sans MT" panose="020B0502020104020203" pitchFamily="34" charset="0"/>
                <a:hlinkClick r:id="rId4" action="ppaction://hlinkfile"/>
              </a:rPr>
              <a:t>phisoc.ulb.be</a:t>
            </a:r>
            <a:endParaRPr lang="en-US" sz="3200" kern="0" dirty="0"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FFC9876-E590-40D8-86D6-1DA7AFBA3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5A35B5D0-4049-4096-8DC7-5A44AD356055}"/>
              </a:ext>
            </a:extLst>
          </p:cNvPr>
          <p:cNvSpPr txBox="1">
            <a:spLocks noChangeArrowheads="1"/>
          </p:cNvSpPr>
          <p:nvPr/>
        </p:nvSpPr>
        <p:spPr>
          <a:xfrm>
            <a:off x="1619672" y="2079209"/>
            <a:ext cx="74168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Valérie PIETTE</a:t>
            </a:r>
            <a:b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</a:br>
            <a:endParaRPr lang="fr-BE" altLang="fr-FR" sz="1800" b="1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r>
              <a:rPr lang="fr-BE" altLang="fr-FR" sz="40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Doyenne</a:t>
            </a:r>
          </a:p>
          <a:p>
            <a:pPr algn="l" eaLnBrk="1" hangingPunct="1"/>
            <a:r>
              <a:rPr lang="fr-BE" altLang="fr-FR" sz="28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Faculté de Philosophie et Sciences sociales</a:t>
            </a:r>
            <a:endParaRPr lang="fr-FR" altLang="fr-FR" sz="28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118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3" descr="plan Solbosch.tiff">
            <a:extLst>
              <a:ext uri="{FF2B5EF4-FFF2-40B4-BE49-F238E27FC236}">
                <a16:creationId xmlns:a16="http://schemas.microsoft.com/office/drawing/2014/main" id="{C381D851-6725-4FC7-B8FB-27B8C0FB3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1"/>
          <a:stretch>
            <a:fillRect/>
          </a:stretch>
        </p:blipFill>
        <p:spPr bwMode="auto">
          <a:xfrm>
            <a:off x="3190737" y="1977510"/>
            <a:ext cx="4273390" cy="299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Ellipse 18">
            <a:extLst>
              <a:ext uri="{FF2B5EF4-FFF2-40B4-BE49-F238E27FC236}">
                <a16:creationId xmlns:a16="http://schemas.microsoft.com/office/drawing/2014/main" id="{E92B4437-DF40-46A8-921A-B81B4A42C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8005" y="3442712"/>
            <a:ext cx="404592" cy="384009"/>
          </a:xfrm>
          <a:prstGeom prst="ellipse">
            <a:avLst/>
          </a:prstGeom>
          <a:noFill/>
          <a:ln w="57150">
            <a:solidFill>
              <a:srgbClr val="F07F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8218" tIns="24110" rIns="48218" bIns="2411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350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095BE267-5D35-4A31-8DA5-BE1CE3C04CD2}"/>
              </a:ext>
            </a:extLst>
          </p:cNvPr>
          <p:cNvCxnSpPr>
            <a:cxnSpLocks/>
            <a:stCxn id="44" idx="2"/>
          </p:cNvCxnSpPr>
          <p:nvPr/>
        </p:nvCxnSpPr>
        <p:spPr>
          <a:xfrm flipH="1" flipV="1">
            <a:off x="2936439" y="3098569"/>
            <a:ext cx="1269069" cy="3277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14FB72CD-FC77-4235-B998-6249CE7562C7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3034956" y="3777014"/>
            <a:ext cx="1103195" cy="92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ZoneTexte 15">
            <a:extLst>
              <a:ext uri="{FF2B5EF4-FFF2-40B4-BE49-F238E27FC236}">
                <a16:creationId xmlns:a16="http://schemas.microsoft.com/office/drawing/2014/main" id="{44C7398F-3508-40B3-A713-89DB23F7D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861" y="5319252"/>
            <a:ext cx="7920880" cy="70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br>
              <a:rPr lang="fr-BE" altLang="fr-FR" sz="1575" dirty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rPr>
            </a:br>
            <a:r>
              <a:rPr lang="fr-BE" altLang="fr-FR" sz="2400" dirty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rPr>
              <a:t>Bâtiment S - Bâtiment J56 - Bâtiment H - Bâtiment NA</a:t>
            </a:r>
            <a:endParaRPr lang="fr-BE" altLang="fr-FR" sz="1575" dirty="0">
              <a:solidFill>
                <a:schemeClr val="bg2">
                  <a:lumMod val="1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27" name="Image 2">
            <a:extLst>
              <a:ext uri="{FF2B5EF4-FFF2-40B4-BE49-F238E27FC236}">
                <a16:creationId xmlns:a16="http://schemas.microsoft.com/office/drawing/2014/main" id="{ED4C2D4C-72A6-4C7D-B69B-3FC7531349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7233" y="2580705"/>
            <a:ext cx="522649" cy="77981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4">
            <a:extLst>
              <a:ext uri="{FF2B5EF4-FFF2-40B4-BE49-F238E27FC236}">
                <a16:creationId xmlns:a16="http://schemas.microsoft.com/office/drawing/2014/main" id="{1BB81D66-63F0-4009-BB05-ECA4C2D3D3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660" y="3488899"/>
            <a:ext cx="892366" cy="5984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 11" descr="IMG_1411.JPG">
            <a:extLst>
              <a:ext uri="{FF2B5EF4-FFF2-40B4-BE49-F238E27FC236}">
                <a16:creationId xmlns:a16="http://schemas.microsoft.com/office/drawing/2014/main" id="{244BD1DB-A7D3-484F-B16F-4E05527638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362"/>
          <a:stretch>
            <a:fillRect/>
          </a:stretch>
        </p:blipFill>
        <p:spPr bwMode="auto">
          <a:xfrm>
            <a:off x="7855078" y="2276824"/>
            <a:ext cx="984647" cy="68699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 1">
            <a:extLst>
              <a:ext uri="{FF2B5EF4-FFF2-40B4-BE49-F238E27FC236}">
                <a16:creationId xmlns:a16="http://schemas.microsoft.com/office/drawing/2014/main" id="{DE002F18-FD24-435D-B164-19EE4F95BB7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7404" t="13472"/>
          <a:stretch>
            <a:fillRect/>
          </a:stretch>
        </p:blipFill>
        <p:spPr bwMode="auto">
          <a:xfrm>
            <a:off x="7839005" y="3279289"/>
            <a:ext cx="1016794" cy="6429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Ellipse 18">
            <a:extLst>
              <a:ext uri="{FF2B5EF4-FFF2-40B4-BE49-F238E27FC236}">
                <a16:creationId xmlns:a16="http://schemas.microsoft.com/office/drawing/2014/main" id="{35B4B938-6D19-4FC7-AA9E-6B6329E7B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8151" y="3585009"/>
            <a:ext cx="404592" cy="384009"/>
          </a:xfrm>
          <a:prstGeom prst="ellipse">
            <a:avLst/>
          </a:prstGeom>
          <a:noFill/>
          <a:ln w="57150">
            <a:solidFill>
              <a:srgbClr val="F07F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8218" tIns="24110" rIns="48218" bIns="2411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350"/>
          </a:p>
        </p:txBody>
      </p:sp>
      <p:sp>
        <p:nvSpPr>
          <p:cNvPr id="44" name="Ellipse 18">
            <a:extLst>
              <a:ext uri="{FF2B5EF4-FFF2-40B4-BE49-F238E27FC236}">
                <a16:creationId xmlns:a16="http://schemas.microsoft.com/office/drawing/2014/main" id="{AA96DDB9-97E9-4FA2-8437-BCBB526BD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508" y="3234347"/>
            <a:ext cx="404592" cy="384009"/>
          </a:xfrm>
          <a:prstGeom prst="ellipse">
            <a:avLst/>
          </a:prstGeom>
          <a:noFill/>
          <a:ln w="57150">
            <a:solidFill>
              <a:srgbClr val="F07F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8218" tIns="24110" rIns="48218" bIns="2411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350"/>
          </a:p>
        </p:txBody>
      </p:sp>
      <p:sp>
        <p:nvSpPr>
          <p:cNvPr id="53" name="Ellipse 18">
            <a:extLst>
              <a:ext uri="{FF2B5EF4-FFF2-40B4-BE49-F238E27FC236}">
                <a16:creationId xmlns:a16="http://schemas.microsoft.com/office/drawing/2014/main" id="{B644BB4C-2EB2-49C3-9412-435E75D48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619" y="3646963"/>
            <a:ext cx="404592" cy="384009"/>
          </a:xfrm>
          <a:prstGeom prst="ellipse">
            <a:avLst/>
          </a:prstGeom>
          <a:noFill/>
          <a:ln w="57150">
            <a:solidFill>
              <a:srgbClr val="F07F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8218" tIns="24110" rIns="48218" bIns="2411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49238" algn="l"/>
                <a:tab pos="498475" algn="l"/>
                <a:tab pos="749300" algn="l"/>
                <a:tab pos="998538" algn="l"/>
                <a:tab pos="1249363" algn="l"/>
                <a:tab pos="1498600" algn="l"/>
                <a:tab pos="1749425" algn="l"/>
                <a:tab pos="1998663" algn="l"/>
                <a:tab pos="2249488" algn="l"/>
                <a:tab pos="2498725" algn="l"/>
                <a:tab pos="2749550" algn="l"/>
                <a:tab pos="2998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350"/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D7A821A7-456E-4B4B-9982-19A5CBC53218}"/>
              </a:ext>
            </a:extLst>
          </p:cNvPr>
          <p:cNvCxnSpPr>
            <a:cxnSpLocks/>
            <a:stCxn id="25" idx="7"/>
          </p:cNvCxnSpPr>
          <p:nvPr/>
        </p:nvCxnSpPr>
        <p:spPr>
          <a:xfrm flipV="1">
            <a:off x="5683346" y="2675316"/>
            <a:ext cx="2023518" cy="82363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238D1295-5D8B-4BF9-BED1-14BB5CCEA41C}"/>
              </a:ext>
            </a:extLst>
          </p:cNvPr>
          <p:cNvCxnSpPr>
            <a:cxnSpLocks/>
            <a:stCxn id="53" idx="6"/>
          </p:cNvCxnSpPr>
          <p:nvPr/>
        </p:nvCxnSpPr>
        <p:spPr>
          <a:xfrm flipV="1">
            <a:off x="5435211" y="3667666"/>
            <a:ext cx="2271653" cy="17130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2" name="Image 4">
            <a:extLst>
              <a:ext uri="{FF2B5EF4-FFF2-40B4-BE49-F238E27FC236}">
                <a16:creationId xmlns:a16="http://schemas.microsoft.com/office/drawing/2014/main" id="{D6A41EDE-C9CF-4A03-B3F5-6BEDBA533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5" y="0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 Box 1">
            <a:extLst>
              <a:ext uri="{FF2B5EF4-FFF2-40B4-BE49-F238E27FC236}">
                <a16:creationId xmlns:a16="http://schemas.microsoft.com/office/drawing/2014/main" id="{D920A9D9-5CC4-4512-AC6F-B6D24EE5B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474" y="704327"/>
            <a:ext cx="72104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4 bâtiments pour la faculté</a:t>
            </a:r>
          </a:p>
        </p:txBody>
      </p:sp>
    </p:spTree>
    <p:extLst>
      <p:ext uri="{BB962C8B-B14F-4D97-AF65-F5344CB8AC3E}">
        <p14:creationId xmlns:p14="http://schemas.microsoft.com/office/powerpoint/2010/main" val="97611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1A538207-6F5B-4B99-BEDB-BB718AA89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332656"/>
            <a:ext cx="8064896" cy="309634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defRPr/>
            </a:pPr>
            <a:r>
              <a:rPr lang="fr-BE" altLang="fr-FR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Comment trouver un local ?</a:t>
            </a:r>
            <a:endParaRPr lang="fr-BE" altLang="fr-FR" sz="3600" kern="0" dirty="0">
              <a:solidFill>
                <a:srgbClr val="4D4D4D"/>
              </a:solidFill>
              <a:latin typeface="Gill Sans MT" panose="020B0502020104020203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2000" kern="0" dirty="0">
                <a:solidFill>
                  <a:srgbClr val="4D4D4D"/>
                </a:solidFill>
                <a:latin typeface="MetaPro-Norm" panose="020B0504030101020102" pitchFamily="34" charset="0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AF7362C-7ACF-49C3-BD3B-FC316B45CB76}"/>
              </a:ext>
            </a:extLst>
          </p:cNvPr>
          <p:cNvSpPr txBox="1"/>
          <p:nvPr/>
        </p:nvSpPr>
        <p:spPr>
          <a:xfrm>
            <a:off x="1187624" y="1898910"/>
            <a:ext cx="756084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BE" sz="4400" b="1" dirty="0">
              <a:solidFill>
                <a:srgbClr val="0070C0"/>
              </a:solidFill>
              <a:latin typeface="Gill Sans MT" panose="020B0502020104020203" pitchFamily="34" charset="0"/>
            </a:endParaRPr>
          </a:p>
          <a:p>
            <a:r>
              <a:rPr lang="fr-BE" sz="2800" b="1" dirty="0">
                <a:solidFill>
                  <a:srgbClr val="0070C0"/>
                </a:solidFill>
                <a:latin typeface="Gill Sans MT" panose="020B0502020104020203" pitchFamily="34" charset="0"/>
              </a:rPr>
              <a:t>Ex. : S.U D 2 120</a:t>
            </a:r>
          </a:p>
          <a:p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1</a:t>
            </a:r>
            <a:r>
              <a:rPr lang="fr-BE" sz="2400" b="1" baseline="30000" dirty="0">
                <a:solidFill>
                  <a:schemeClr val="tx1"/>
                </a:solidFill>
                <a:latin typeface="Gill Sans MT" panose="020B0502020104020203" pitchFamily="34" charset="0"/>
              </a:rPr>
              <a:t>ère</a:t>
            </a:r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 lettre indique le campus</a:t>
            </a:r>
          </a:p>
          <a:p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2</a:t>
            </a:r>
            <a:r>
              <a:rPr lang="fr-BE" sz="2400" b="1" baseline="30000" dirty="0">
                <a:solidFill>
                  <a:schemeClr val="tx1"/>
                </a:solidFill>
                <a:latin typeface="Gill Sans MT" panose="020B0502020104020203" pitchFamily="34" charset="0"/>
              </a:rPr>
              <a:t>e</a:t>
            </a:r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 lettre indique le bâtiment</a:t>
            </a:r>
          </a:p>
          <a:p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(La 3</a:t>
            </a:r>
            <a:r>
              <a:rPr lang="fr-BE" sz="2400" b="1" baseline="30000" dirty="0">
                <a:solidFill>
                  <a:schemeClr val="tx1"/>
                </a:solidFill>
                <a:latin typeface="Gill Sans MT" panose="020B0502020104020203" pitchFamily="34" charset="0"/>
              </a:rPr>
              <a:t>e</a:t>
            </a:r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 s’il y en a une indique la porte du bâtiment)</a:t>
            </a:r>
          </a:p>
          <a:p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Le premier chiffre indique le niveau</a:t>
            </a:r>
          </a:p>
          <a:p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Les chiffres suivants indiquent le numéro de local</a:t>
            </a:r>
          </a:p>
          <a:p>
            <a:endParaRPr lang="fr-BE" sz="2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fr-BE" sz="2800" b="1" dirty="0">
                <a:solidFill>
                  <a:srgbClr val="0070C0"/>
                </a:solidFill>
                <a:latin typeface="Gill Sans MT" panose="020B0502020104020203" pitchFamily="34" charset="0"/>
              </a:rPr>
              <a:t>= </a:t>
            </a:r>
            <a:r>
              <a:rPr lang="fr-BE" sz="2400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Solbosch</a:t>
            </a:r>
            <a:r>
              <a:rPr lang="fr-BE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, bâtiment U, porte D, niveau 2, local 120</a:t>
            </a:r>
            <a:endParaRPr lang="fr-BE" sz="2800" b="1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38E87C97-FA10-419A-A2FA-67DF80C84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382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2BB651E7-86DF-467F-AAEA-E3FCAB20C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1E1C3DC9-FADE-4B45-8BD4-881E50EF7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2204864"/>
            <a:ext cx="6912768" cy="309634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HORAIRES</a:t>
            </a:r>
            <a:r>
              <a:rPr lang="fr-BE" altLang="fr-FR" sz="3600" kern="0" dirty="0">
                <a:solidFill>
                  <a:srgbClr val="0099FF"/>
                </a:solidFill>
                <a:latin typeface="Gill Sans MT" panose="020B0502020104020203" pitchFamily="34" charset="0"/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3600" kern="0" dirty="0">
              <a:solidFill>
                <a:srgbClr val="0099FF"/>
              </a:solidFill>
              <a:latin typeface="Gill Sans MT" panose="020B0502020104020203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36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Des cours et des examens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br>
              <a:rPr lang="fr-BE" altLang="fr-FR" sz="3600" kern="0" dirty="0">
                <a:solidFill>
                  <a:srgbClr val="0099FF"/>
                </a:solidFill>
                <a:latin typeface="Gill Sans MT" panose="020B0502020104020203" pitchFamily="34" charset="0"/>
              </a:rPr>
            </a:br>
            <a:r>
              <a:rPr lang="fr-BE" altLang="fr-FR" sz="36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Nouveau portail en ligne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36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HORAIRES ULB (Time Edit)</a:t>
            </a:r>
          </a:p>
          <a:p>
            <a:pPr eaLnBrk="1" hangingPunct="1">
              <a:buClr>
                <a:srgbClr val="000000"/>
              </a:buClr>
              <a:buSzPct val="100000"/>
              <a:defRPr/>
            </a:pPr>
            <a:r>
              <a:rPr lang="fr-BE" altLang="fr-FR" sz="3600" spc="-150" dirty="0">
                <a:solidFill>
                  <a:srgbClr val="0000FF"/>
                </a:solidFill>
                <a:latin typeface="MetaPro-Norm" panose="020B0504030101020102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ulb.be/fr/horaires</a:t>
            </a:r>
            <a:endParaRPr lang="fr-BE" altLang="fr-FR" sz="3600" spc="-150" dirty="0">
              <a:solidFill>
                <a:srgbClr val="0000FF"/>
              </a:solidFill>
              <a:latin typeface="MetaPro-Norm" panose="020B0504030101020102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3600" kern="0" dirty="0">
              <a:solidFill>
                <a:srgbClr val="0099FF"/>
              </a:solidFill>
              <a:latin typeface="Gill Sans MT" panose="020B0502020104020203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3600" kern="0" dirty="0">
              <a:solidFill>
                <a:srgbClr val="4D4D4D"/>
              </a:solidFill>
              <a:latin typeface="Gill Sans MT" panose="020B0502020104020203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2000" kern="0" dirty="0">
              <a:solidFill>
                <a:srgbClr val="4D4D4D"/>
              </a:solidFill>
              <a:latin typeface="MetaPro-Norm" panose="020B05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949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2BB651E7-86DF-467F-AAEA-E3FCAB20C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1E1C3DC9-FADE-4B45-8BD4-881E50EF7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2121063"/>
            <a:ext cx="6912768" cy="309634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L’Université virtuelle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3600" kern="0" dirty="0">
              <a:solidFill>
                <a:srgbClr val="0099FF"/>
              </a:solidFill>
              <a:latin typeface="Gill Sans MT" panose="020B0502020104020203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36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« L’UV »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36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Portail en ligne où sont transmis les supports de cours du corps professoral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3600" kern="0" dirty="0">
              <a:solidFill>
                <a:srgbClr val="0099FF"/>
              </a:solidFill>
              <a:latin typeface="Gill Sans MT" panose="020B0502020104020203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defRPr/>
            </a:pPr>
            <a:r>
              <a:rPr lang="fr-BE" altLang="fr-FR" sz="3600" u="sng" spc="-150" dirty="0">
                <a:solidFill>
                  <a:srgbClr val="0000FF"/>
                </a:solidFill>
                <a:latin typeface="MetaPro-Norm" panose="020B0504030101020102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uv.ulb.ac.be/login/index.php</a:t>
            </a:r>
            <a:endParaRPr lang="fr-BE" altLang="fr-FR" sz="3600" kern="0" dirty="0">
              <a:solidFill>
                <a:srgbClr val="0000FF"/>
              </a:solidFill>
              <a:latin typeface="Gill Sans MT" panose="020B0502020104020203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2000" kern="0" dirty="0">
              <a:solidFill>
                <a:srgbClr val="4D4D4D"/>
              </a:solidFill>
              <a:latin typeface="MetaPro-Norm" panose="020B05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875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8136AA69-6137-486E-8277-2A62C2F1DFC5}"/>
              </a:ext>
            </a:extLst>
          </p:cNvPr>
          <p:cNvSpPr txBox="1">
            <a:spLocks/>
          </p:cNvSpPr>
          <p:nvPr/>
        </p:nvSpPr>
        <p:spPr>
          <a:xfrm>
            <a:off x="395288" y="1628775"/>
            <a:ext cx="8228012" cy="4424363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defRPr/>
            </a:pPr>
            <a:endParaRPr lang="fr-BE" altLang="fr-FR" sz="4000" kern="0" dirty="0">
              <a:solidFill>
                <a:srgbClr val="38424E"/>
              </a:solidFill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4D1F750-37A0-447C-9FDA-D3FE9E3DA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994" y="548680"/>
            <a:ext cx="5256584" cy="42481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defRPr/>
            </a:pPr>
            <a:r>
              <a:rPr lang="fr-BE" altLang="fr-FR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A consulter dès aujourd’hui!</a:t>
            </a:r>
            <a:endParaRPr lang="fr-BE" altLang="fr-FR" b="1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eaLnBrk="1" hangingPunct="1">
              <a:buClr>
                <a:srgbClr val="000000"/>
              </a:buClr>
              <a:buSzPct val="100000"/>
              <a:defRPr/>
            </a:pPr>
            <a:r>
              <a:rPr lang="fr-BE" altLang="fr-FR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Guide de l’étudiant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2400" kern="0" dirty="0">
              <a:solidFill>
                <a:srgbClr val="4D4D4D"/>
              </a:solidFill>
              <a:latin typeface="Gill Sans MT" panose="020B0502020104020203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3600" b="1" kern="0" dirty="0">
                <a:solidFill>
                  <a:srgbClr val="4D4D4D"/>
                </a:solidFill>
                <a:latin typeface="Gill Sans MT" panose="020B0502020104020203" pitchFamily="34" charset="0"/>
              </a:rPr>
              <a:t>Disponible en ligne </a:t>
            </a:r>
            <a:br>
              <a:rPr lang="fr-BE" altLang="fr-FR" sz="4000" kern="0" dirty="0">
                <a:solidFill>
                  <a:srgbClr val="4D4D4D"/>
                </a:solidFill>
                <a:latin typeface="Gill Sans MT" panose="020B0502020104020203" pitchFamily="34" charset="0"/>
              </a:rPr>
            </a:br>
            <a:r>
              <a:rPr lang="fr-BE" sz="2400" b="0" i="0" u="none" strike="noStrike" dirty="0">
                <a:solidFill>
                  <a:srgbClr val="5B5FC7"/>
                </a:solidFill>
                <a:effectLst/>
                <a:latin typeface="-apple-system"/>
                <a:hlinkClick r:id="rId2" tooltip="https://guideetudiant.phisoc.ulb.be/"/>
              </a:rPr>
              <a:t>https://guideetudiant.phisoc.ulb.be/</a:t>
            </a:r>
            <a:endParaRPr lang="en-US" sz="5400" kern="0" dirty="0">
              <a:latin typeface="Gill Sans MT" panose="020B0502020104020203" pitchFamily="34" charset="0"/>
            </a:endParaRPr>
          </a:p>
        </p:txBody>
      </p:sp>
      <p:pic>
        <p:nvPicPr>
          <p:cNvPr id="17412" name="Image 4">
            <a:extLst>
              <a:ext uri="{FF2B5EF4-FFF2-40B4-BE49-F238E27FC236}">
                <a16:creationId xmlns:a16="http://schemas.microsoft.com/office/drawing/2014/main" id="{C0C40F2B-AA1B-4FBB-8B83-6E476F837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6B521E1-98C0-44DA-A8EC-CAE32CE01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509120"/>
            <a:ext cx="2071043" cy="207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86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2BB651E7-86DF-467F-AAEA-E3FCAB20C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1E1C3DC9-FADE-4B45-8BD4-881E50EF7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2276872"/>
            <a:ext cx="6912768" cy="309634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defRPr/>
            </a:pPr>
            <a:r>
              <a:rPr lang="fr-BE" altLang="fr-FR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IMPORTANT – pratique !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3600" kern="0" dirty="0">
                <a:solidFill>
                  <a:srgbClr val="4D4D4D"/>
                </a:solidFill>
                <a:latin typeface="Gill Sans MT" panose="020B0502020104020203" pitchFamily="34" charset="0"/>
              </a:rPr>
              <a:t>Vous pouvez vous connecter au portail horaires même si votre ID numérique étudiant n’est pas encore activé, idem pour l’UV, jusqu’à fin septembre.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2000" kern="0" dirty="0">
              <a:solidFill>
                <a:srgbClr val="4D4D4D"/>
              </a:solidFill>
              <a:latin typeface="MetaPro-Norm" panose="020B05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83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DA4EC8E2-BA8C-41E3-A830-67398B8CA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2060848"/>
            <a:ext cx="6912768" cy="309634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defRPr/>
            </a:pPr>
            <a:r>
              <a:rPr lang="fr-BE" altLang="fr-FR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… « doit »</a:t>
            </a:r>
          </a:p>
          <a:p>
            <a:pPr eaLnBrk="1" hangingPunct="1">
              <a:buClr>
                <a:srgbClr val="000000"/>
              </a:buClr>
              <a:buSzPct val="100000"/>
              <a:defRPr/>
            </a:pPr>
            <a:r>
              <a:rPr lang="fr-BE" altLang="fr-FR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Présence aux cours… pas obligatoire… mais…</a:t>
            </a:r>
          </a:p>
          <a:p>
            <a:pPr eaLnBrk="1" hangingPunct="1">
              <a:buClr>
                <a:srgbClr val="000000"/>
              </a:buClr>
              <a:buSzPct val="100000"/>
              <a:defRPr/>
            </a:pPr>
            <a:r>
              <a:rPr lang="fr-BE" altLang="fr-FR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BIEN gérer votre liberté</a:t>
            </a:r>
          </a:p>
          <a:p>
            <a:pPr eaLnBrk="1" hangingPunct="1">
              <a:buClr>
                <a:srgbClr val="000000"/>
              </a:buClr>
              <a:buSzPct val="100000"/>
              <a:defRPr/>
            </a:pPr>
            <a:endParaRPr lang="fr-BE" altLang="fr-FR" sz="2000" kern="0" dirty="0">
              <a:solidFill>
                <a:srgbClr val="4D4D4D"/>
              </a:solidFill>
              <a:latin typeface="MetaPro-Norm" panose="020B0504030101020102" pitchFamily="34" charset="0"/>
            </a:endParaRP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5FE6E47B-73FD-4A83-9C02-18AF70E1A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795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2BB651E7-86DF-467F-AAEA-E3FCAB20C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1E1C3DC9-FADE-4B45-8BD4-881E50EF7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2121063"/>
            <a:ext cx="7200800" cy="309634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MON ULB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3600" kern="0" dirty="0">
              <a:solidFill>
                <a:srgbClr val="0099FF"/>
              </a:solidFill>
              <a:latin typeface="Gill Sans MT" panose="020B0502020104020203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36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Portail en ligne où sont transmis les avis de cours, d’examens et diverses communications officielles de la Faculté.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3200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Consultez-le quotidiennement !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3600" kern="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4000" kern="0" dirty="0">
                <a:solidFill>
                  <a:srgbClr val="0000FF"/>
                </a:solidFill>
                <a:latin typeface="MetaPro-Norm" panose="020B0504030101020102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monulb.be</a:t>
            </a:r>
            <a:endParaRPr lang="fr-BE" altLang="fr-FR" sz="4000" kern="0" dirty="0">
              <a:solidFill>
                <a:srgbClr val="0000FF"/>
              </a:solidFill>
              <a:latin typeface="MetaPro-Norm" panose="020B05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454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BCE3503D-266E-4F96-B11C-015C0AAA2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685C9C2D-B4EF-4B4D-83A4-0160450DC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1700808"/>
            <a:ext cx="7200800" cy="309634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WEB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2400" kern="0" dirty="0">
              <a:solidFill>
                <a:srgbClr val="0099FF"/>
              </a:solidFill>
              <a:latin typeface="Gill Sans MT" panose="020B0502020104020203" pitchFamily="34" charset="0"/>
            </a:endParaRPr>
          </a:p>
          <a:p>
            <a: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24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Site web de la Faculté : </a:t>
            </a:r>
            <a:r>
              <a:rPr lang="fr-BE" altLang="fr-FR" sz="2400" kern="0" dirty="0">
                <a:solidFill>
                  <a:schemeClr val="tx1"/>
                </a:solidFill>
                <a:latin typeface="Gill Sans MT" panose="020B0502020104020203" pitchFamily="34" charset="0"/>
                <a:hlinkClick r:id="rId3" action="ppaction://hlinkfile"/>
              </a:rPr>
              <a:t>phisoc.ulb.be</a:t>
            </a:r>
            <a:endParaRPr lang="fr-BE" altLang="fr-FR" sz="2400" kern="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2400" kern="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24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Facebook de la Faculté : </a:t>
            </a:r>
            <a:r>
              <a:rPr lang="fr-BE" altLang="fr-FR" sz="2400" kern="0" dirty="0">
                <a:solidFill>
                  <a:srgbClr val="0000FF"/>
                </a:solidFill>
                <a:latin typeface="Gill Sans MT" panose="020B05020201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facebook.com/</a:t>
            </a:r>
            <a:r>
              <a:rPr lang="fr-BE" altLang="fr-FR" sz="2400" kern="0" dirty="0" err="1">
                <a:solidFill>
                  <a:srgbClr val="0000FF"/>
                </a:solidFill>
                <a:latin typeface="Gill Sans MT" panose="020B05020201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ulb.phisoc</a:t>
            </a:r>
            <a:endParaRPr lang="fr-BE" altLang="fr-FR" sz="2400" kern="0" dirty="0">
              <a:solidFill>
                <a:srgbClr val="0000FF"/>
              </a:solidFill>
              <a:latin typeface="Gill Sans MT" panose="020B0502020104020203" pitchFamily="34" charset="0"/>
            </a:endParaRPr>
          </a:p>
          <a:p>
            <a: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24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Instagram de la Faculté : </a:t>
            </a:r>
            <a:r>
              <a:rPr lang="fr-BE" altLang="fr-FR" sz="2400" kern="0" dirty="0">
                <a:solidFill>
                  <a:schemeClr val="tx1"/>
                </a:solidFill>
                <a:latin typeface="Gill Sans MT" panose="020B0502020104020203" pitchFamily="34" charset="0"/>
                <a:hlinkClick r:id="rId5"/>
              </a:rPr>
              <a:t>instagram.com/</a:t>
            </a:r>
            <a:r>
              <a:rPr lang="fr-BE" altLang="fr-FR" sz="2400" kern="0" dirty="0" err="1">
                <a:solidFill>
                  <a:schemeClr val="tx1"/>
                </a:solidFill>
                <a:latin typeface="Gill Sans MT" panose="020B0502020104020203" pitchFamily="34" charset="0"/>
                <a:hlinkClick r:id="rId5"/>
              </a:rPr>
              <a:t>ulb_phisoc</a:t>
            </a:r>
            <a:r>
              <a:rPr lang="fr-BE" altLang="fr-FR" sz="2400" kern="0" dirty="0">
                <a:solidFill>
                  <a:schemeClr val="tx1"/>
                </a:solidFill>
                <a:latin typeface="Gill Sans MT" panose="020B0502020104020203" pitchFamily="34" charset="0"/>
                <a:hlinkClick r:id="rId5"/>
              </a:rPr>
              <a:t>/</a:t>
            </a:r>
            <a:endParaRPr lang="fr-BE" altLang="fr-FR" sz="2400" kern="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2400" kern="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24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Site web de l’ULB : </a:t>
            </a:r>
            <a:r>
              <a:rPr lang="fr-BE" altLang="fr-FR" sz="2400" kern="0" dirty="0">
                <a:solidFill>
                  <a:schemeClr val="tx1"/>
                </a:solidFill>
                <a:latin typeface="Gill Sans MT" panose="020B0502020104020203" pitchFamily="34" charset="0"/>
                <a:hlinkClick r:id="rId6" action="ppaction://hlinkfile"/>
              </a:rPr>
              <a:t>ulb.be</a:t>
            </a:r>
            <a:endParaRPr lang="fr-BE" altLang="fr-FR" sz="2400" kern="0" dirty="0">
              <a:solidFill>
                <a:srgbClr val="0099FF"/>
              </a:solidFill>
              <a:latin typeface="Gill Sans MT" panose="020B0502020104020203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2000" kern="0" dirty="0">
              <a:solidFill>
                <a:srgbClr val="4D4D4D"/>
              </a:solidFill>
              <a:latin typeface="MetaPro-Norm" panose="020B05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216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60CB23E-2C53-43F5-A3DC-48B92432CCF9}"/>
              </a:ext>
            </a:extLst>
          </p:cNvPr>
          <p:cNvSpPr txBox="1"/>
          <p:nvPr/>
        </p:nvSpPr>
        <p:spPr>
          <a:xfrm>
            <a:off x="3347864" y="908720"/>
            <a:ext cx="53285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Email ULB</a:t>
            </a: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B18EC1BC-8545-40FC-9E51-0917682F9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CA97E3BE-3A7D-45A1-B401-2ECFB3CA0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2276872"/>
            <a:ext cx="7200800" cy="309634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3600" kern="0" dirty="0">
              <a:solidFill>
                <a:srgbClr val="0099FF"/>
              </a:solidFill>
              <a:latin typeface="Gill Sans MT" panose="020B0502020104020203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br>
              <a:rPr lang="fr-BE" altLang="fr-FR" sz="3600" kern="0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fr-BE" altLang="fr-FR" sz="36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Seul email officiel et de communication avec nous …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3600" kern="0" dirty="0">
              <a:solidFill>
                <a:srgbClr val="0099FF"/>
              </a:solidFill>
              <a:latin typeface="Gill Sans MT" panose="020B0502020104020203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36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A consulter tous les jours.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3600" kern="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BE" altLang="fr-FR" sz="36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Application </a:t>
            </a:r>
            <a:r>
              <a:rPr lang="fr-BE" altLang="fr-FR" sz="24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OUTLOOK</a:t>
            </a:r>
            <a:r>
              <a:rPr lang="fr-BE" altLang="fr-FR" sz="3600" kern="0" dirty="0">
                <a:solidFill>
                  <a:schemeClr val="tx1"/>
                </a:solidFill>
                <a:latin typeface="Gill Sans MT" panose="020B0502020104020203" pitchFamily="34" charset="0"/>
              </a:rPr>
              <a:t> disponible sur smartphone.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BE" altLang="fr-FR" sz="3600" kern="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54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3325097-0400-4A43-BC14-850F9AB9ECF2}"/>
              </a:ext>
            </a:extLst>
          </p:cNvPr>
          <p:cNvSpPr txBox="1"/>
          <p:nvPr/>
        </p:nvSpPr>
        <p:spPr>
          <a:xfrm>
            <a:off x="1763688" y="1844824"/>
            <a:ext cx="53285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B I E N V E N U 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45C47FA-5C56-42AB-BC04-FD1F639C2386}"/>
              </a:ext>
            </a:extLst>
          </p:cNvPr>
          <p:cNvSpPr txBox="1"/>
          <p:nvPr/>
        </p:nvSpPr>
        <p:spPr>
          <a:xfrm>
            <a:off x="4139952" y="3040764"/>
            <a:ext cx="53285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W E L K O 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A81D170-AF29-432D-A58E-B352F484684A}"/>
              </a:ext>
            </a:extLst>
          </p:cNvPr>
          <p:cNvSpPr txBox="1"/>
          <p:nvPr/>
        </p:nvSpPr>
        <p:spPr>
          <a:xfrm>
            <a:off x="1547664" y="4509120"/>
            <a:ext cx="7200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W E L C O M E … BACK 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FFC9876-E590-40D8-86D6-1DA7AFBA3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944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4EBC22-FCA0-4555-9756-DC79FFE5A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698" y="1053132"/>
            <a:ext cx="7189788" cy="1433512"/>
          </a:xfrm>
        </p:spPr>
        <p:txBody>
          <a:bodyPr/>
          <a:lstStyle/>
          <a:p>
            <a:pPr>
              <a:defRPr/>
            </a:pPr>
            <a:r>
              <a:rPr lang="fr-BE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Parrainage étudiant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1D29F3-5FB0-41BF-8438-06282E1D3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2348880"/>
            <a:ext cx="7208838" cy="4032448"/>
          </a:xfrm>
        </p:spPr>
        <p:txBody>
          <a:bodyPr>
            <a:normAutofit fontScale="25000" lnSpcReduction="20000"/>
          </a:bodyPr>
          <a:lstStyle/>
          <a:p>
            <a:pPr marL="0" indent="0">
              <a:defRPr/>
            </a:pPr>
            <a:endParaRPr lang="fr-BE" sz="5100" b="1" dirty="0">
              <a:latin typeface="MetaPro-Norm" panose="020B0504030101020102" pitchFamily="34" charset="0"/>
            </a:endParaRPr>
          </a:p>
          <a:p>
            <a:pPr marL="0" indent="0" algn="ctr">
              <a:defRPr/>
            </a:pPr>
            <a:r>
              <a:rPr lang="fr-FR" sz="7400" kern="1200" dirty="0">
                <a:solidFill>
                  <a:schemeClr val="tx1"/>
                </a:solidFill>
                <a:latin typeface="MetaPro-Norm" panose="020B0504030101020102" pitchFamily="34" charset="0"/>
                <a:ea typeface="Microsoft YaHei" panose="020B0503020204020204" pitchFamily="34" charset="-122"/>
              </a:rPr>
              <a:t>Rencontre </a:t>
            </a:r>
            <a:r>
              <a:rPr lang="fr-FR" sz="7400" kern="1200" dirty="0" err="1">
                <a:solidFill>
                  <a:schemeClr val="tx1"/>
                </a:solidFill>
                <a:latin typeface="MetaPro-Norm" panose="020B0504030101020102" pitchFamily="34" charset="0"/>
                <a:ea typeface="Microsoft YaHei" panose="020B0503020204020204" pitchFamily="34" charset="-122"/>
              </a:rPr>
              <a:t>un.e</a:t>
            </a:r>
            <a:r>
              <a:rPr lang="fr-FR" sz="7400" kern="1200" dirty="0">
                <a:solidFill>
                  <a:schemeClr val="tx1"/>
                </a:solidFill>
                <a:latin typeface="MetaPro-Norm" panose="020B0504030101020102" pitchFamily="34" charset="0"/>
                <a:ea typeface="Microsoft YaHei" panose="020B0503020204020204" pitchFamily="34" charset="-122"/>
              </a:rPr>
              <a:t> autre </a:t>
            </a:r>
            <a:r>
              <a:rPr lang="fr-FR" sz="7400" kern="1200" dirty="0" err="1">
                <a:solidFill>
                  <a:schemeClr val="tx1"/>
                </a:solidFill>
                <a:latin typeface="MetaPro-Norm" panose="020B0504030101020102" pitchFamily="34" charset="0"/>
                <a:ea typeface="Microsoft YaHei" panose="020B0503020204020204" pitchFamily="34" charset="-122"/>
              </a:rPr>
              <a:t>étudiant.e</a:t>
            </a:r>
            <a:r>
              <a:rPr lang="fr-FR" sz="7400" kern="1200" dirty="0">
                <a:solidFill>
                  <a:schemeClr val="tx1"/>
                </a:solidFill>
                <a:latin typeface="MetaPro-Norm" panose="020B0504030101020102" pitchFamily="34" charset="0"/>
                <a:ea typeface="Microsoft YaHei" panose="020B0503020204020204" pitchFamily="34" charset="-122"/>
              </a:rPr>
              <a:t> qui te guidera dans ta nouvelle aventure universitaire !</a:t>
            </a:r>
            <a:br>
              <a:rPr lang="fr-FR" sz="2200" dirty="0">
                <a:solidFill>
                  <a:srgbClr val="292929"/>
                </a:solidFill>
                <a:latin typeface="MetaPro-Norm" panose="020B0504030101020102" pitchFamily="34" charset="0"/>
              </a:rPr>
            </a:br>
            <a:endParaRPr lang="fr-FR" sz="2200" dirty="0">
              <a:solidFill>
                <a:srgbClr val="292929"/>
              </a:solidFill>
              <a:latin typeface="MetaPro-Norm" panose="020B0504030101020102" pitchFamily="34" charset="0"/>
            </a:endParaRPr>
          </a:p>
          <a:p>
            <a:pPr marL="0" indent="0" algn="ctr">
              <a:defRPr/>
            </a:pPr>
            <a:r>
              <a:rPr lang="fr-FR" sz="160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Mardi 20 septembre </a:t>
            </a:r>
          </a:p>
          <a:p>
            <a:pPr marL="0" indent="0" algn="ctr">
              <a:defRPr/>
            </a:pPr>
            <a:r>
              <a:rPr lang="fr-FR" sz="160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de 14h à 18h</a:t>
            </a:r>
          </a:p>
          <a:p>
            <a:pPr marL="0" indent="0" algn="ctr">
              <a:defRPr/>
            </a:pPr>
            <a:r>
              <a:rPr lang="fr-FR" sz="160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Hall bâtiment K</a:t>
            </a:r>
            <a:br>
              <a:rPr lang="fr-FR" sz="112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</a:br>
            <a:endParaRPr lang="fr-FR" sz="11200" b="1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</a:endParaRPr>
          </a:p>
          <a:p>
            <a:pPr marL="0" indent="0" algn="ctr"/>
            <a:r>
              <a:rPr lang="fr-FR" sz="8000" b="1" kern="1200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+ infos </a:t>
            </a:r>
            <a:r>
              <a:rPr lang="fr-BE" sz="8000" b="1" kern="1200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via avis / email MON ULB</a:t>
            </a:r>
            <a:endParaRPr lang="en-US" sz="8000" b="1" kern="1200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</a:endParaRPr>
          </a:p>
          <a:p>
            <a:pPr marL="0" indent="0">
              <a:defRPr/>
            </a:pPr>
            <a:endParaRPr lang="fr-BE" sz="1900" dirty="0"/>
          </a:p>
          <a:p>
            <a:pPr marL="0" indent="0">
              <a:defRPr/>
            </a:pPr>
            <a:endParaRPr lang="fr-BE" sz="1900" dirty="0"/>
          </a:p>
          <a:p>
            <a:pPr marL="0" indent="0">
              <a:defRPr/>
            </a:pPr>
            <a:r>
              <a:rPr lang="fr-BE" sz="2600" b="1" dirty="0"/>
              <a:t>          </a:t>
            </a:r>
            <a:endParaRPr lang="fr-BE" sz="3600" b="1" dirty="0">
              <a:solidFill>
                <a:srgbClr val="008FC2"/>
              </a:solidFill>
              <a:latin typeface="MetaPro-Norm" panose="020B0504030101020102" pitchFamily="34" charset="0"/>
            </a:endParaRPr>
          </a:p>
        </p:txBody>
      </p:sp>
      <p:pic>
        <p:nvPicPr>
          <p:cNvPr id="21508" name="Image 9">
            <a:extLst>
              <a:ext uri="{FF2B5EF4-FFF2-40B4-BE49-F238E27FC236}">
                <a16:creationId xmlns:a16="http://schemas.microsoft.com/office/drawing/2014/main" id="{56206F0A-2683-4C1B-9E67-CEF343DE3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285F19-13FD-40BD-911A-F88687F01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052736"/>
            <a:ext cx="7489527" cy="442436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fr-BE" sz="44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MINERVAL</a:t>
            </a:r>
          </a:p>
          <a:p>
            <a:pPr marL="0" indent="0" algn="ctr">
              <a:buFontTx/>
              <a:buNone/>
              <a:defRPr/>
            </a:pPr>
            <a:br>
              <a:rPr lang="fr-BE" sz="2800" dirty="0">
                <a:solidFill>
                  <a:srgbClr val="080808"/>
                </a:solidFill>
                <a:latin typeface="Gill Sans MT" panose="020B0502020104020203" pitchFamily="34" charset="0"/>
                <a:ea typeface="+mj-ea"/>
                <a:cs typeface="+mj-cs"/>
              </a:rPr>
            </a:br>
            <a:r>
              <a:rPr lang="fr-BE" sz="2800" dirty="0">
                <a:solidFill>
                  <a:srgbClr val="080808"/>
                </a:solidFill>
                <a:latin typeface="Gill Sans MT" panose="020B0502020104020203" pitchFamily="34" charset="0"/>
                <a:ea typeface="+mj-ea"/>
                <a:cs typeface="+mj-cs"/>
              </a:rPr>
              <a:t>Vous devez payer vos </a:t>
            </a:r>
          </a:p>
          <a:p>
            <a:pPr marL="0" indent="0" algn="ctr">
              <a:buFontTx/>
              <a:buNone/>
              <a:defRPr/>
            </a:pPr>
            <a:r>
              <a:rPr lang="fr-BE" sz="36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DROITS D’INSCRIPTION :</a:t>
            </a:r>
          </a:p>
          <a:p>
            <a:pPr marL="0" indent="0" algn="ctr">
              <a:buFontTx/>
              <a:buNone/>
              <a:defRPr/>
            </a:pPr>
            <a:r>
              <a:rPr lang="fr-BE" sz="2800" dirty="0">
                <a:solidFill>
                  <a:srgbClr val="080808"/>
                </a:solidFill>
                <a:latin typeface="Gill Sans MT" panose="020B0502020104020203" pitchFamily="34" charset="0"/>
                <a:ea typeface="+mj-ea"/>
                <a:cs typeface="+mj-cs"/>
              </a:rPr>
              <a:t>50 € </a:t>
            </a:r>
            <a:r>
              <a:rPr lang="fr-BE" sz="2800" u="sng" dirty="0">
                <a:solidFill>
                  <a:srgbClr val="080808"/>
                </a:solidFill>
                <a:latin typeface="Gill Sans MT" panose="020B0502020104020203" pitchFamily="34" charset="0"/>
                <a:ea typeface="+mj-ea"/>
                <a:cs typeface="+mj-cs"/>
              </a:rPr>
              <a:t>AVANT le 31/10/2022</a:t>
            </a:r>
            <a:r>
              <a:rPr lang="fr-BE" sz="2800" dirty="0">
                <a:solidFill>
                  <a:srgbClr val="080808"/>
                </a:solidFill>
                <a:latin typeface="Gill Sans MT" panose="020B0502020104020203" pitchFamily="34" charset="0"/>
                <a:ea typeface="+mj-ea"/>
                <a:cs typeface="+mj-cs"/>
              </a:rPr>
              <a:t> </a:t>
            </a:r>
          </a:p>
          <a:p>
            <a:pPr marL="0" indent="0" algn="ctr">
              <a:buFontTx/>
              <a:buNone/>
              <a:defRPr/>
            </a:pPr>
            <a:r>
              <a:rPr lang="fr-BE" sz="2800" dirty="0">
                <a:solidFill>
                  <a:srgbClr val="080808"/>
                </a:solidFill>
                <a:latin typeface="Gill Sans MT" panose="020B0502020104020203" pitchFamily="34" charset="0"/>
                <a:ea typeface="+mj-ea"/>
                <a:cs typeface="+mj-cs"/>
              </a:rPr>
              <a:t>suivi du solde avant le 01/02/23</a:t>
            </a:r>
          </a:p>
          <a:p>
            <a:pPr marL="0" indent="0" algn="ctr">
              <a:buFontTx/>
              <a:buNone/>
              <a:defRPr/>
            </a:pPr>
            <a:br>
              <a:rPr lang="fr-BE" sz="2800" dirty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</a:br>
            <a:r>
              <a:rPr lang="fr-BE" sz="2800" dirty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  <a:t>sinon l’année est perdue, il n’y aura AUCUN rattrapage possible !</a:t>
            </a:r>
          </a:p>
          <a:p>
            <a:pPr>
              <a:buFont typeface="Times New Roman" pitchFamily="16" charset="0"/>
              <a:buNone/>
              <a:defRPr/>
            </a:pPr>
            <a:endParaRPr lang="fr-BE" dirty="0"/>
          </a:p>
        </p:txBody>
      </p:sp>
      <p:pic>
        <p:nvPicPr>
          <p:cNvPr id="25603" name="Image 3">
            <a:extLst>
              <a:ext uri="{FF2B5EF4-FFF2-40B4-BE49-F238E27FC236}">
                <a16:creationId xmlns:a16="http://schemas.microsoft.com/office/drawing/2014/main" id="{CFA98C52-ED2F-4076-9519-67CF208C7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006ED081-FA25-41FD-A2FC-ECB752DFF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1567935"/>
            <a:ext cx="72104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fr-FR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Quelques références à retenir à l’ULB</a:t>
            </a: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07C7A71C-9EAF-4C31-98C4-E924C2378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763" y="2852936"/>
            <a:ext cx="7869237" cy="32893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608013" indent="-6080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indent="0" eaLnBrk="1" hangingPunct="1">
              <a:spcBef>
                <a:spcPts val="450"/>
              </a:spcBef>
              <a:buClr>
                <a:srgbClr val="4D4D4D"/>
              </a:buClr>
              <a:defRPr/>
            </a:pPr>
            <a:r>
              <a:rPr lang="fr-BE" altLang="fr-FR" sz="2300" spc="-150" dirty="0">
                <a:solidFill>
                  <a:schemeClr val="tx1"/>
                </a:solidFill>
                <a:latin typeface="Gill Sans MT" panose="020B0502020104020203" pitchFamily="34" charset="0"/>
              </a:rPr>
              <a:t>Le service social étudiants - </a:t>
            </a:r>
            <a:r>
              <a:rPr lang="fr-BE" sz="2300" dirty="0">
                <a:solidFill>
                  <a:srgbClr val="008FC2"/>
                </a:solidFill>
                <a:latin typeface="Gill Sans MT" panose="020B0502020104020203" pitchFamily="34" charset="0"/>
                <a:hlinkClick r:id="rId3"/>
              </a:rPr>
              <a:t>sse@ulb.be</a:t>
            </a:r>
            <a:endParaRPr lang="fr-BE" sz="2300" dirty="0">
              <a:solidFill>
                <a:srgbClr val="008FC2"/>
              </a:solidFill>
              <a:latin typeface="Gill Sans MT" panose="020B0502020104020203" pitchFamily="34" charset="0"/>
            </a:endParaRPr>
          </a:p>
          <a:p>
            <a:pPr marL="0" indent="0" eaLnBrk="1" hangingPunct="1">
              <a:spcBef>
                <a:spcPts val="450"/>
              </a:spcBef>
              <a:buClr>
                <a:srgbClr val="4D4D4D"/>
              </a:buClr>
              <a:defRPr/>
            </a:pPr>
            <a:r>
              <a:rPr lang="fr-BE" altLang="fr-FR" sz="2300" spc="-150" dirty="0">
                <a:solidFill>
                  <a:schemeClr val="tx1"/>
                </a:solidFill>
                <a:latin typeface="Gill Sans MT" panose="020B0502020104020203" pitchFamily="34" charset="0"/>
              </a:rPr>
              <a:t>Le Service étudiant à besoins spécifiques (EBS / ESH) - </a:t>
            </a:r>
            <a:r>
              <a:rPr lang="fr-BE" sz="2300" b="0" i="0" dirty="0">
                <a:effectLst/>
                <a:latin typeface="Segoe UI" panose="020B0502040204020203" pitchFamily="34" charset="0"/>
                <a:hlinkClick r:id="rId4" tooltip="mailto:ebs.esh@ulb.be"/>
              </a:rPr>
              <a:t>ebs.esh@ulb.be</a:t>
            </a:r>
            <a:r>
              <a:rPr lang="fr-BE" altLang="fr-FR" sz="2300" spc="-150" dirty="0">
                <a:solidFill>
                  <a:schemeClr val="tx1"/>
                </a:solidFill>
                <a:latin typeface="Gill Sans MT" panose="020B0502020104020203" pitchFamily="34" charset="0"/>
                <a:hlinkClick r:id="rId4" tooltip="mailto:ebs.esh@ulb.be"/>
              </a:rPr>
              <a:t>  </a:t>
            </a:r>
            <a:endParaRPr lang="fr-BE" altLang="fr-FR" sz="2300" spc="-15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0" indent="0" eaLnBrk="1" hangingPunct="1">
              <a:spcBef>
                <a:spcPts val="450"/>
              </a:spcBef>
              <a:buClr>
                <a:srgbClr val="4D4D4D"/>
              </a:buClr>
              <a:defRPr/>
            </a:pPr>
            <a:r>
              <a:rPr lang="fr-BE" altLang="fr-FR" sz="2300" spc="-150" dirty="0">
                <a:solidFill>
                  <a:schemeClr val="tx1"/>
                </a:solidFill>
                <a:latin typeface="Gill Sans MT" panose="020B0502020104020203" pitchFamily="34" charset="0"/>
              </a:rPr>
              <a:t>Aimer à l’ULB - </a:t>
            </a:r>
            <a:r>
              <a:rPr lang="fr-BE" altLang="fr-FR" sz="2300" spc="-150" dirty="0">
                <a:solidFill>
                  <a:srgbClr val="38424E"/>
                </a:solidFill>
                <a:latin typeface="Gill Sans MT" panose="020B0502020104020203" pitchFamily="34" charset="0"/>
                <a:hlinkClick r:id="rId5"/>
              </a:rPr>
              <a:t>aimeralulb.be</a:t>
            </a:r>
            <a:endParaRPr lang="bg-BG" altLang="fr-FR" sz="2300" spc="-150" dirty="0">
              <a:solidFill>
                <a:srgbClr val="38424E"/>
              </a:solidFill>
              <a:latin typeface="MetaPro-Norm" panose="020B0504030101020102" pitchFamily="34" charset="0"/>
            </a:endParaRPr>
          </a:p>
          <a:p>
            <a:pPr marL="0" indent="0" eaLnBrk="1" hangingPunct="1">
              <a:spcBef>
                <a:spcPts val="450"/>
              </a:spcBef>
              <a:buClr>
                <a:srgbClr val="4D4D4D"/>
              </a:buClr>
              <a:defRPr/>
            </a:pPr>
            <a:r>
              <a:rPr lang="fr-BE" altLang="fr-FR" sz="2300" spc="-150" dirty="0">
                <a:solidFill>
                  <a:schemeClr val="tx1"/>
                </a:solidFill>
                <a:latin typeface="Gill Sans MT" panose="020B0502020104020203" pitchFamily="34" charset="0"/>
              </a:rPr>
              <a:t>PSY Campus -</a:t>
            </a:r>
            <a:r>
              <a:rPr lang="bg-BG" altLang="fr-FR" sz="2300" spc="-150" dirty="0">
                <a:solidFill>
                  <a:schemeClr val="tx1"/>
                </a:solidFill>
                <a:latin typeface="MetaPro-Norm" panose="020B0504030101020102" pitchFamily="34" charset="0"/>
              </a:rPr>
              <a:t> </a:t>
            </a:r>
            <a:r>
              <a:rPr lang="fr-BE" sz="2300" b="0" i="0" u="none" strike="noStrike" dirty="0">
                <a:solidFill>
                  <a:srgbClr val="20489E"/>
                </a:solidFill>
                <a:effectLst/>
                <a:latin typeface="Gill Sans MT" panose="020B0502020104020203" pitchFamily="34" charset="0"/>
                <a:hlinkClick r:id="rId6"/>
              </a:rPr>
              <a:t>psycampus@ssmulb.be </a:t>
            </a:r>
            <a:endParaRPr lang="fr-BE" sz="2300" b="0" i="0" u="none" strike="noStrike" dirty="0">
              <a:solidFill>
                <a:srgbClr val="20489E"/>
              </a:solidFill>
              <a:effectLst/>
              <a:latin typeface="Gill Sans MT" panose="020B0502020104020203" pitchFamily="34" charset="0"/>
            </a:endParaRPr>
          </a:p>
          <a:p>
            <a:pPr marL="0" indent="0" eaLnBrk="1" hangingPunct="1">
              <a:spcBef>
                <a:spcPts val="450"/>
              </a:spcBef>
              <a:buClr>
                <a:srgbClr val="4D4D4D"/>
              </a:buClr>
              <a:defRPr/>
            </a:pPr>
            <a:r>
              <a:rPr lang="fr-BE" sz="2300" spc="-150" dirty="0">
                <a:solidFill>
                  <a:schemeClr val="tx1"/>
                </a:solidFill>
                <a:latin typeface="Gill Sans MT" panose="020B0502020104020203" pitchFamily="34" charset="0"/>
              </a:rPr>
              <a:t>ULB SANTE - </a:t>
            </a:r>
            <a:r>
              <a:rPr lang="fr-BE" sz="2300" u="sng" dirty="0">
                <a:solidFill>
                  <a:srgbClr val="0000FF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ulb.be/sante</a:t>
            </a:r>
            <a:endParaRPr lang="bg-BG" altLang="fr-FR" sz="2300" spc="-150" dirty="0">
              <a:solidFill>
                <a:srgbClr val="0000FF"/>
              </a:solidFill>
              <a:latin typeface="MetaPro-Norm" panose="020B0504030101020102" pitchFamily="34" charset="0"/>
              <a:hlinkClick r:id="rId8"/>
            </a:endParaRPr>
          </a:p>
          <a:p>
            <a:pPr eaLnBrk="1" hangingPunct="1">
              <a:spcBef>
                <a:spcPts val="450"/>
              </a:spcBef>
              <a:buClr>
                <a:srgbClr val="4D4D4D"/>
              </a:buClr>
              <a:buFont typeface="Arial" panose="020B0604020202020204" pitchFamily="34" charset="0"/>
              <a:buNone/>
              <a:defRPr/>
            </a:pPr>
            <a:endParaRPr lang="fr-BE" altLang="fr-FR" sz="1800" dirty="0">
              <a:solidFill>
                <a:srgbClr val="4D4D4D"/>
              </a:solidFill>
            </a:endParaRPr>
          </a:p>
        </p:txBody>
      </p:sp>
      <p:pic>
        <p:nvPicPr>
          <p:cNvPr id="18436" name="Image 3">
            <a:extLst>
              <a:ext uri="{FF2B5EF4-FFF2-40B4-BE49-F238E27FC236}">
                <a16:creationId xmlns:a16="http://schemas.microsoft.com/office/drawing/2014/main" id="{AEEC46E6-C0AE-4523-AD2A-AEB53180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7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C5994F3B-97A8-45AD-8D93-871BE27D8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4E1F83A-3BDC-426E-AADF-0CF7D0462D69}"/>
              </a:ext>
            </a:extLst>
          </p:cNvPr>
          <p:cNvSpPr txBox="1">
            <a:spLocks noChangeArrowheads="1"/>
          </p:cNvSpPr>
          <p:nvPr/>
        </p:nvSpPr>
        <p:spPr>
          <a:xfrm>
            <a:off x="1835696" y="2420888"/>
            <a:ext cx="74168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Guillaume DYE</a:t>
            </a:r>
            <a:b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</a:br>
            <a:endParaRPr lang="fr-BE" altLang="fr-FR" sz="1800" b="1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r>
              <a:rPr lang="fr-BE" alt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Président du Département de Philosophie, Ethique et Sciences des religions et de la laïcité</a:t>
            </a:r>
          </a:p>
          <a:p>
            <a:pPr algn="l" eaLnBrk="1" hangingPunct="1"/>
            <a:endParaRPr lang="fr-BE" altLang="fr-FR" sz="7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r>
              <a:rPr lang="fr-BE" alt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Titulaire de la Chaire Islam : Histoire, cultures, sociétés</a:t>
            </a:r>
            <a:endParaRPr lang="fr-FR" altLang="fr-FR" sz="24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871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C5994F3B-97A8-45AD-8D93-871BE27D8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4E1F83A-3BDC-426E-AADF-0CF7D0462D69}"/>
              </a:ext>
            </a:extLst>
          </p:cNvPr>
          <p:cNvSpPr txBox="1">
            <a:spLocks noChangeArrowheads="1"/>
          </p:cNvSpPr>
          <p:nvPr/>
        </p:nvSpPr>
        <p:spPr>
          <a:xfrm>
            <a:off x="1697891" y="2420888"/>
            <a:ext cx="74168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r>
              <a:rPr lang="fr-BE" altLang="fr-FR" sz="32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Secrétariat BA Philosophie</a:t>
            </a:r>
            <a:endParaRPr lang="fr-FR" altLang="fr-FR" sz="16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8A5177C-514B-4A2C-B7A9-4960C14FA968}"/>
              </a:ext>
            </a:extLst>
          </p:cNvPr>
          <p:cNvSpPr txBox="1">
            <a:spLocks noChangeArrowheads="1"/>
          </p:cNvSpPr>
          <p:nvPr/>
        </p:nvSpPr>
        <p:spPr>
          <a:xfrm>
            <a:off x="2483768" y="2286000"/>
            <a:ext cx="74168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b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</a:br>
            <a:endParaRPr lang="fr-BE" altLang="fr-FR" sz="1800" b="1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r>
              <a:rPr lang="fr-BE" altLang="fr-FR" sz="32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Mercedes MOENS</a:t>
            </a:r>
          </a:p>
          <a:p>
            <a:pPr algn="l" eaLnBrk="1" hangingPunct="1"/>
            <a:r>
              <a:rPr lang="fr-BE" altLang="fr-FR" sz="32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Bureau : NA3 108</a:t>
            </a:r>
          </a:p>
          <a:p>
            <a:pPr algn="l" eaLnBrk="1" hangingPunct="1"/>
            <a:r>
              <a:rPr lang="fr-BE" altLang="fr-FR" sz="32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  <a:hlinkClick r:id="rId3"/>
              </a:rPr>
              <a:t>philosophie@ulb.be</a:t>
            </a:r>
            <a:endParaRPr lang="fr-FR" altLang="fr-FR" sz="32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646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C5994F3B-97A8-45AD-8D93-871BE27D8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4E1F83A-3BDC-426E-AADF-0CF7D0462D69}"/>
              </a:ext>
            </a:extLst>
          </p:cNvPr>
          <p:cNvSpPr txBox="1">
            <a:spLocks noChangeArrowheads="1"/>
          </p:cNvSpPr>
          <p:nvPr/>
        </p:nvSpPr>
        <p:spPr>
          <a:xfrm>
            <a:off x="1697891" y="2420888"/>
            <a:ext cx="74168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Julien JEANDESBOZ</a:t>
            </a:r>
            <a:b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</a:br>
            <a:endParaRPr lang="fr-BE" altLang="fr-FR" sz="1800" b="1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r>
              <a:rPr lang="fr-BE" alt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Président du Département de Science Politique</a:t>
            </a:r>
          </a:p>
          <a:p>
            <a:pPr algn="l" eaLnBrk="1" hangingPunct="1"/>
            <a:endParaRPr lang="fr-BE" altLang="fr-FR" sz="7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r>
              <a:rPr lang="fr-BE" alt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Professeure de Sciences politiques</a:t>
            </a:r>
            <a:endParaRPr lang="fr-FR" altLang="fr-FR" sz="24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295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C5994F3B-97A8-45AD-8D93-871BE27D8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4E1F83A-3BDC-426E-AADF-0CF7D0462D69}"/>
              </a:ext>
            </a:extLst>
          </p:cNvPr>
          <p:cNvSpPr txBox="1">
            <a:spLocks noChangeArrowheads="1"/>
          </p:cNvSpPr>
          <p:nvPr/>
        </p:nvSpPr>
        <p:spPr>
          <a:xfrm>
            <a:off x="1697891" y="2420888"/>
            <a:ext cx="74168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r>
              <a:rPr lang="fr-BE" altLang="fr-FR" sz="32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Secrétariat BA Sciences politiques</a:t>
            </a:r>
            <a:endParaRPr lang="fr-FR" altLang="fr-FR" sz="16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8A5177C-514B-4A2C-B7A9-4960C14FA968}"/>
              </a:ext>
            </a:extLst>
          </p:cNvPr>
          <p:cNvSpPr txBox="1">
            <a:spLocks noChangeArrowheads="1"/>
          </p:cNvSpPr>
          <p:nvPr/>
        </p:nvSpPr>
        <p:spPr>
          <a:xfrm>
            <a:off x="2483768" y="2286000"/>
            <a:ext cx="74168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b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</a:br>
            <a:endParaRPr lang="fr-BE" altLang="fr-FR" sz="1800" b="1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r>
              <a:rPr lang="fr-BE" altLang="fr-FR" sz="32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Michel THAUVOYE</a:t>
            </a:r>
          </a:p>
          <a:p>
            <a:pPr algn="l" eaLnBrk="1" hangingPunct="1"/>
            <a:r>
              <a:rPr lang="fr-BE" altLang="fr-FR" sz="32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Bureau : H3 229 A</a:t>
            </a:r>
          </a:p>
          <a:p>
            <a:pPr algn="l" eaLnBrk="1" hangingPunct="1"/>
            <a:r>
              <a:rPr lang="fr-BE" altLang="fr-FR" sz="32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  <a:hlinkClick r:id="rId3"/>
              </a:rPr>
              <a:t>michel.thauvoye@ulb.be</a:t>
            </a:r>
            <a:endParaRPr lang="fr-FR" altLang="fr-FR" sz="32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8094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C5994F3B-97A8-45AD-8D93-871BE27D8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4E1F83A-3BDC-426E-AADF-0CF7D0462D69}"/>
              </a:ext>
            </a:extLst>
          </p:cNvPr>
          <p:cNvSpPr txBox="1">
            <a:spLocks noChangeArrowheads="1"/>
          </p:cNvSpPr>
          <p:nvPr/>
        </p:nvSpPr>
        <p:spPr>
          <a:xfrm>
            <a:off x="1697891" y="2420888"/>
            <a:ext cx="74168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Kenneth BERTRAMS</a:t>
            </a:r>
          </a:p>
          <a:p>
            <a:pPr algn="l" eaLnBrk="1" hangingPunct="1"/>
            <a:endParaRPr lang="fr-BE" altLang="fr-FR" sz="1800" b="1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r>
              <a:rPr lang="fr-BE" alt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Président du Département d’Histoire, Arts et Archéologie</a:t>
            </a:r>
          </a:p>
          <a:p>
            <a:pPr algn="l" eaLnBrk="1" hangingPunct="1"/>
            <a:endParaRPr lang="fr-BE" altLang="fr-FR" sz="700" b="1" kern="1200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r>
              <a:rPr lang="fr-BE" altLang="fr-FR" sz="2400" b="1" kern="1200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Professeur d’Histoire</a:t>
            </a:r>
            <a:endParaRPr lang="fr-FR" altLang="fr-FR" sz="2400" b="1" kern="1200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9828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E61BFD72-5079-4C36-A0C5-F819CCA5A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08434"/>
            <a:ext cx="890588" cy="326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B0F8EA5-15E0-47F6-BC58-896BBDDEA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3" y="2607944"/>
            <a:ext cx="3469306" cy="3212108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CDF71CB4-789B-442C-979A-C931A249254C}"/>
              </a:ext>
            </a:extLst>
          </p:cNvPr>
          <p:cNvSpPr txBox="1">
            <a:spLocks/>
          </p:cNvSpPr>
          <p:nvPr/>
        </p:nvSpPr>
        <p:spPr>
          <a:xfrm>
            <a:off x="1868686" y="1532809"/>
            <a:ext cx="5406629" cy="1075134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fr-FR" sz="3300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Bacheliers HAAR </a:t>
            </a:r>
          </a:p>
          <a:p>
            <a:r>
              <a:rPr lang="fr-FR" sz="3300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695 étudiants</a:t>
            </a:r>
          </a:p>
        </p:txBody>
      </p:sp>
    </p:spTree>
    <p:extLst>
      <p:ext uri="{BB962C8B-B14F-4D97-AF65-F5344CB8AC3E}">
        <p14:creationId xmlns:p14="http://schemas.microsoft.com/office/powerpoint/2010/main" val="38492271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7F484132-23A1-4A1E-B549-1D71F038B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08434"/>
            <a:ext cx="890588" cy="326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F8D9C9B-917D-4711-9283-856E968EFB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16"/>
          <a:stretch/>
        </p:blipFill>
        <p:spPr>
          <a:xfrm>
            <a:off x="2681790" y="2294875"/>
            <a:ext cx="3927785" cy="334928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105A96F8-452C-4A17-BF87-48C63CC84A06}"/>
              </a:ext>
            </a:extLst>
          </p:cNvPr>
          <p:cNvSpPr txBox="1">
            <a:spLocks/>
          </p:cNvSpPr>
          <p:nvPr/>
        </p:nvSpPr>
        <p:spPr>
          <a:xfrm>
            <a:off x="1942368" y="1367433"/>
            <a:ext cx="5406629" cy="1075134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fr-FR" sz="3300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Masters HAAR </a:t>
            </a:r>
          </a:p>
          <a:p>
            <a:r>
              <a:rPr lang="fr-FR" sz="3300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549 étudiants</a:t>
            </a:r>
          </a:p>
        </p:txBody>
      </p:sp>
    </p:spTree>
    <p:extLst>
      <p:ext uri="{BB962C8B-B14F-4D97-AF65-F5344CB8AC3E}">
        <p14:creationId xmlns:p14="http://schemas.microsoft.com/office/powerpoint/2010/main" val="100810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289258DA-1EC8-4E7D-A1BF-82BC1AAB6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641E175-672B-4A86-9750-09D390660ECB}"/>
              </a:ext>
            </a:extLst>
          </p:cNvPr>
          <p:cNvSpPr txBox="1">
            <a:spLocks/>
          </p:cNvSpPr>
          <p:nvPr/>
        </p:nvSpPr>
        <p:spPr>
          <a:xfrm>
            <a:off x="1403648" y="1628800"/>
            <a:ext cx="7056784" cy="442436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4400" b="1" dirty="0" err="1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Vous</a:t>
            </a:r>
            <a:r>
              <a:rPr lang="en-US" sz="4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retrouverez</a:t>
            </a:r>
            <a:r>
              <a:rPr lang="en-US" sz="4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ce</a:t>
            </a:r>
            <a:r>
              <a:rPr lang="en-US" sz="4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 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support sur le site de la </a:t>
            </a:r>
            <a:r>
              <a:rPr lang="en-US" sz="4400" b="1" dirty="0" err="1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faculté</a:t>
            </a:r>
            <a:endParaRPr lang="en-US" sz="44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</a:endParaRPr>
          </a:p>
          <a:p>
            <a:pPr algn="ctr"/>
            <a:r>
              <a:rPr lang="en-US" sz="4400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hlinkClick r:id="rId3" action="ppaction://hlinkfile"/>
              </a:rPr>
              <a:t>phisoc.ulb.be</a:t>
            </a:r>
            <a:endParaRPr lang="en-US" sz="4400" b="1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</a:endParaRP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et dans </a:t>
            </a:r>
            <a:r>
              <a:rPr lang="en-US" sz="4400" b="1" dirty="0" err="1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votre</a:t>
            </a:r>
            <a:r>
              <a:rPr lang="en-US" sz="4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portail</a:t>
            </a:r>
            <a:r>
              <a:rPr lang="en-US" sz="4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MonULB</a:t>
            </a:r>
            <a:endParaRPr lang="en-US" sz="44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27078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3ED7BC-EA04-594D-A13B-E3490911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466" y="1214754"/>
            <a:ext cx="5406629" cy="1075134"/>
          </a:xfrm>
        </p:spPr>
        <p:txBody>
          <a:bodyPr/>
          <a:lstStyle/>
          <a:p>
            <a:pPr algn="ctr"/>
            <a:r>
              <a:rPr 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Finalités des masters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372A237F-94E5-EF4C-AA55-AD1E3E2998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78959" y="2510898"/>
          <a:ext cx="5158940" cy="2320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735">
                  <a:extLst>
                    <a:ext uri="{9D8B030D-6E8A-4147-A177-3AD203B41FA5}">
                      <a16:colId xmlns:a16="http://schemas.microsoft.com/office/drawing/2014/main" val="3084494447"/>
                    </a:ext>
                  </a:extLst>
                </a:gridCol>
                <a:gridCol w="1289735">
                  <a:extLst>
                    <a:ext uri="{9D8B030D-6E8A-4147-A177-3AD203B41FA5}">
                      <a16:colId xmlns:a16="http://schemas.microsoft.com/office/drawing/2014/main" val="857725415"/>
                    </a:ext>
                  </a:extLst>
                </a:gridCol>
                <a:gridCol w="1289735">
                  <a:extLst>
                    <a:ext uri="{9D8B030D-6E8A-4147-A177-3AD203B41FA5}">
                      <a16:colId xmlns:a16="http://schemas.microsoft.com/office/drawing/2014/main" val="3285734496"/>
                    </a:ext>
                  </a:extLst>
                </a:gridCol>
                <a:gridCol w="1289735">
                  <a:extLst>
                    <a:ext uri="{9D8B030D-6E8A-4147-A177-3AD203B41FA5}">
                      <a16:colId xmlns:a16="http://schemas.microsoft.com/office/drawing/2014/main" val="202126623"/>
                    </a:ext>
                  </a:extLst>
                </a:gridCol>
              </a:tblGrid>
              <a:tr h="211455">
                <a:tc>
                  <a:txBody>
                    <a:bodyPr/>
                    <a:lstStyle/>
                    <a:p>
                      <a:r>
                        <a:rPr lang="fr-FR" sz="1100" dirty="0"/>
                        <a:t>Histoire de l’art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Histoire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Musicologie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Gestion Culturelle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993114625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r>
                        <a:rPr lang="fr-FR" sz="1100" dirty="0"/>
                        <a:t>didactique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didactique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didactique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spécialisée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60554446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fr-FR" sz="1100" dirty="0"/>
                        <a:t>Monde de l’art et culture visuelle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Histoire et administration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approfondie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850213154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r>
                        <a:rPr lang="fr-FR" sz="1100" dirty="0"/>
                        <a:t>Musées et conservation du patrimoine mobilier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Archives et documents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9661172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fr-FR" sz="1100" dirty="0"/>
                        <a:t>Pratique de l’archéologie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45710197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fr-FR" sz="1100" dirty="0"/>
                        <a:t>Archéologie et arts précolombiens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785235551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A8936819-BB28-4A8E-95F8-8D860170D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08434"/>
            <a:ext cx="890588" cy="326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9159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E25AEDE6-B0F7-4AC0-BC69-D241B8029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 descr="Une image contenant texte, carte de visite&#10;&#10;Description générée automatiquement">
            <a:extLst>
              <a:ext uri="{FF2B5EF4-FFF2-40B4-BE49-F238E27FC236}">
                <a16:creationId xmlns:a16="http://schemas.microsoft.com/office/drawing/2014/main" id="{8968CA50-04D8-4BA7-B584-884AE6C5D7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r="9798"/>
          <a:stretch/>
        </p:blipFill>
        <p:spPr>
          <a:xfrm>
            <a:off x="2483768" y="332656"/>
            <a:ext cx="5760640" cy="600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769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71B61C26-62FD-437F-B8DE-001889AF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295ED546-AE4F-48D2-AADE-4C0B88798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8"/>
            <a:ext cx="7360299" cy="472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331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54ADCF3A-472B-4B54-AEB5-FA8523C4D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 descr="Une image contenant texte, plusieurs&#10;&#10;Description générée automatiquement">
            <a:extLst>
              <a:ext uri="{FF2B5EF4-FFF2-40B4-BE49-F238E27FC236}">
                <a16:creationId xmlns:a16="http://schemas.microsoft.com/office/drawing/2014/main" id="{AEA7F270-A786-47E0-BA32-4480E6435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56692"/>
            <a:ext cx="684393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98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C5994F3B-97A8-45AD-8D93-871BE27D8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4E1F83A-3BDC-426E-AADF-0CF7D0462D69}"/>
              </a:ext>
            </a:extLst>
          </p:cNvPr>
          <p:cNvSpPr txBox="1">
            <a:spLocks noChangeArrowheads="1"/>
          </p:cNvSpPr>
          <p:nvPr/>
        </p:nvSpPr>
        <p:spPr>
          <a:xfrm>
            <a:off x="1619672" y="1637928"/>
            <a:ext cx="74168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r>
              <a:rPr lang="fr-BE" altLang="fr-FR" sz="32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Secrétariat BA Histoire, Histoire de l’art et </a:t>
            </a:r>
            <a:r>
              <a:rPr lang="fr-BE" altLang="fr-FR" sz="3200" b="1" kern="1200" dirty="0" err="1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archélogie</a:t>
            </a:r>
            <a:r>
              <a:rPr lang="fr-BE" altLang="fr-FR" sz="3200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, Musicologie</a:t>
            </a:r>
            <a:endParaRPr lang="fr-FR" altLang="fr-FR" sz="16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8A5177C-514B-4A2C-B7A9-4960C14FA968}"/>
              </a:ext>
            </a:extLst>
          </p:cNvPr>
          <p:cNvSpPr txBox="1">
            <a:spLocks noChangeArrowheads="1"/>
          </p:cNvSpPr>
          <p:nvPr/>
        </p:nvSpPr>
        <p:spPr>
          <a:xfrm>
            <a:off x="3059832" y="2190595"/>
            <a:ext cx="74168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b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</a:br>
            <a:endParaRPr lang="fr-BE" altLang="fr-FR" sz="1800" b="1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r>
              <a:rPr lang="fr-BE" altLang="fr-FR" sz="32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Jeanne GALLARDO</a:t>
            </a:r>
          </a:p>
          <a:p>
            <a:pPr algn="l" eaLnBrk="1" hangingPunct="1"/>
            <a:r>
              <a:rPr lang="fr-BE" altLang="fr-FR" sz="32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Bureau : NA3 107</a:t>
            </a:r>
          </a:p>
          <a:p>
            <a:pPr algn="l" eaLnBrk="1" hangingPunct="1"/>
            <a:r>
              <a:rPr lang="fr-BE" altLang="fr-FR" sz="32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  <a:hlinkClick r:id="rId3"/>
              </a:rPr>
              <a:t>histoire@ulb.be</a:t>
            </a:r>
            <a:endParaRPr lang="fr-BE" altLang="fr-FR" sz="32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r>
              <a:rPr lang="fr-BE" altLang="fr-FR" sz="32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  <a:hlinkClick r:id="rId4"/>
              </a:rPr>
              <a:t>haa@ulb.be</a:t>
            </a:r>
            <a:endParaRPr lang="fr-BE" altLang="fr-FR" sz="32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r>
              <a:rPr lang="fr-BE" altLang="fr-FR" sz="32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  <a:hlinkClick r:id="rId5"/>
              </a:rPr>
              <a:t>musicologie@ulb.be</a:t>
            </a:r>
            <a:endParaRPr lang="fr-BE" altLang="fr-FR" sz="32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endParaRPr lang="fr-FR" altLang="fr-FR" sz="32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9032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C5994F3B-97A8-45AD-8D93-871BE27D8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4E1F83A-3BDC-426E-AADF-0CF7D0462D69}"/>
              </a:ext>
            </a:extLst>
          </p:cNvPr>
          <p:cNvSpPr txBox="1">
            <a:spLocks noChangeArrowheads="1"/>
          </p:cNvSpPr>
          <p:nvPr/>
        </p:nvSpPr>
        <p:spPr>
          <a:xfrm>
            <a:off x="1697891" y="2420888"/>
            <a:ext cx="74168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Esteban MARTINEZ</a:t>
            </a:r>
            <a:b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</a:br>
            <a:endParaRPr lang="fr-BE" altLang="fr-FR" sz="1800" b="1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r>
              <a:rPr lang="fr-BE" alt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Vice-Président du Département des Sciences sociales et des Sciences du travail</a:t>
            </a:r>
          </a:p>
          <a:p>
            <a:pPr algn="l" eaLnBrk="1" hangingPunct="1"/>
            <a:endParaRPr lang="fr-BE" altLang="fr-FR" sz="7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r>
              <a:rPr lang="fr-BE" altLang="fr-FR" sz="24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Professeur en Sciences du travail</a:t>
            </a:r>
            <a:endParaRPr lang="fr-FR" altLang="fr-FR" sz="24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6330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C5994F3B-97A8-45AD-8D93-871BE27D8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4E1F83A-3BDC-426E-AADF-0CF7D0462D69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870936"/>
            <a:ext cx="74168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r>
              <a:rPr lang="fr-BE" altLang="fr-FR" sz="24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Secrétariat BA Sociologie et Anthropologie et BA en Sciences humaines et sociales à Bruxelles</a:t>
            </a:r>
          </a:p>
          <a:p>
            <a:pPr algn="l" eaLnBrk="1" hangingPunct="1"/>
            <a:endParaRPr lang="fr-FR" altLang="fr-FR" sz="16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8A5177C-514B-4A2C-B7A9-4960C14FA968}"/>
              </a:ext>
            </a:extLst>
          </p:cNvPr>
          <p:cNvSpPr txBox="1">
            <a:spLocks noChangeArrowheads="1"/>
          </p:cNvSpPr>
          <p:nvPr/>
        </p:nvSpPr>
        <p:spPr>
          <a:xfrm>
            <a:off x="2771800" y="933816"/>
            <a:ext cx="7416800" cy="108012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b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</a:br>
            <a:endParaRPr lang="fr-BE" altLang="fr-FR" sz="1800" b="1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r>
              <a:rPr lang="fr-BE" altLang="fr-FR" sz="28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Pascale BERTHOLD</a:t>
            </a:r>
          </a:p>
          <a:p>
            <a:pPr algn="l" eaLnBrk="1" hangingPunct="1"/>
            <a:r>
              <a:rPr lang="fr-BE" altLang="fr-FR" sz="28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Bureau : H3 231</a:t>
            </a:r>
          </a:p>
          <a:p>
            <a:pPr algn="l" eaLnBrk="1" hangingPunct="1"/>
            <a:r>
              <a:rPr lang="fr-BE" altLang="fr-FR" sz="28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  <a:hlinkClick r:id="rId3"/>
              </a:rPr>
              <a:t>pascale.berthold@ulb.be</a:t>
            </a:r>
            <a:endParaRPr lang="fr-FR" altLang="fr-FR" sz="28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243D763-744E-45A9-9474-9A0F05C05D7C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3701065"/>
            <a:ext cx="74168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r>
              <a:rPr lang="fr-BE" altLang="fr-FR" sz="24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Secrétariat BA en Sciences humaines et sociales à Charleroi</a:t>
            </a:r>
          </a:p>
          <a:p>
            <a:pPr algn="l" eaLnBrk="1" hangingPunct="1"/>
            <a:endParaRPr lang="fr-FR" altLang="fr-FR" sz="16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F315D61-09F2-4926-827B-EEB93601F8AB}"/>
              </a:ext>
            </a:extLst>
          </p:cNvPr>
          <p:cNvSpPr txBox="1">
            <a:spLocks noChangeArrowheads="1"/>
          </p:cNvSpPr>
          <p:nvPr/>
        </p:nvSpPr>
        <p:spPr>
          <a:xfrm>
            <a:off x="2771800" y="3752540"/>
            <a:ext cx="7416800" cy="108012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/>
            <a:b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</a:br>
            <a:endParaRPr lang="fr-BE" altLang="fr-FR" sz="1800" b="1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  <a:p>
            <a:pPr algn="l" eaLnBrk="1" hangingPunct="1"/>
            <a:r>
              <a:rPr lang="fr-BE" altLang="fr-FR" sz="28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Delphine LAFAILLE</a:t>
            </a:r>
          </a:p>
          <a:p>
            <a:pPr algn="l" eaLnBrk="1" hangingPunct="1"/>
            <a:r>
              <a:rPr lang="fr-BE" altLang="fr-FR" sz="28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Bureau : </a:t>
            </a:r>
            <a:r>
              <a:rPr lang="fr-BE" altLang="fr-FR" sz="20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38-42 Blvd Joseph II, 6000 Charleroi</a:t>
            </a:r>
          </a:p>
          <a:p>
            <a:pPr algn="l" eaLnBrk="1" hangingPunct="1"/>
            <a:r>
              <a:rPr lang="fr-BE" altLang="fr-FR" sz="28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  <a:hlinkClick r:id="rId4"/>
              </a:rPr>
              <a:t>delphine.lafaille@ulb.be</a:t>
            </a:r>
            <a:endParaRPr lang="fr-FR" altLang="fr-FR" sz="2800" b="1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2624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3E9F3F2-8313-43D7-9C29-CA4691DB92F5}"/>
              </a:ext>
            </a:extLst>
          </p:cNvPr>
          <p:cNvSpPr txBox="1"/>
          <p:nvPr/>
        </p:nvSpPr>
        <p:spPr>
          <a:xfrm>
            <a:off x="2699792" y="1988840"/>
            <a:ext cx="532859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BAP</a:t>
            </a:r>
          </a:p>
          <a:p>
            <a:r>
              <a:rPr lang="fr-BE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Bureau d’appui pédagogique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C5ABD66-E585-4364-8086-1749FCA46B31}"/>
              </a:ext>
            </a:extLst>
          </p:cNvPr>
          <p:cNvSpPr txBox="1"/>
          <p:nvPr/>
        </p:nvSpPr>
        <p:spPr>
          <a:xfrm>
            <a:off x="2663280" y="3448903"/>
            <a:ext cx="64807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3200" b="1" dirty="0">
                <a:solidFill>
                  <a:schemeClr val="tx1"/>
                </a:solidFill>
                <a:latin typeface="Gill Sans MT" panose="020B0502020104020203" pitchFamily="34" charset="0"/>
              </a:rPr>
              <a:t>Antoine DARATOS</a:t>
            </a:r>
            <a:br>
              <a:rPr lang="fr-BE" sz="3200" b="1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fr-BE" sz="3200" dirty="0">
                <a:solidFill>
                  <a:schemeClr val="tx1"/>
                </a:solidFill>
                <a:latin typeface="Gill Sans MT" panose="020B0502020104020203" pitchFamily="34" charset="0"/>
              </a:rPr>
              <a:t>Responsable du BAP PHISOC</a:t>
            </a:r>
            <a:br>
              <a:rPr lang="fr-BE" sz="3200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endParaRPr lang="fr-BE" sz="3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endParaRPr lang="fr-BE" sz="2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Image 6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2D268DD2-3EDC-4DDF-AEB6-35284F491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094253"/>
            <a:ext cx="1787840" cy="770312"/>
          </a:xfrm>
          <a:prstGeom prst="rect">
            <a:avLst/>
          </a:prstGeom>
        </p:spPr>
      </p:pic>
      <p:pic>
        <p:nvPicPr>
          <p:cNvPr id="8" name="Image 4">
            <a:extLst>
              <a:ext uri="{FF2B5EF4-FFF2-40B4-BE49-F238E27FC236}">
                <a16:creationId xmlns:a16="http://schemas.microsoft.com/office/drawing/2014/main" id="{62F71256-62D1-45F4-8FA4-47EC512B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4">
            <a:extLst>
              <a:ext uri="{FF2B5EF4-FFF2-40B4-BE49-F238E27FC236}">
                <a16:creationId xmlns:a16="http://schemas.microsoft.com/office/drawing/2014/main" id="{94EAA836-051C-44D0-A104-2ACA58B19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640"/>
            <a:ext cx="1315995" cy="92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4524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3FE580-A1F6-406E-94CA-0B2CAD9D9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628800"/>
            <a:ext cx="7025332" cy="3816424"/>
          </a:xfrm>
        </p:spPr>
        <p:txBody>
          <a:bodyPr>
            <a:normAutofit fontScale="25000" lnSpcReduction="20000"/>
          </a:bodyPr>
          <a:lstStyle/>
          <a:p>
            <a:pPr marL="0" indent="0">
              <a:defRPr/>
            </a:pPr>
            <a:endParaRPr lang="fr-BE" sz="2400" b="1" dirty="0">
              <a:latin typeface="Gill Sans MT" panose="020B0502020104020203" pitchFamily="34" charset="0"/>
            </a:endParaRPr>
          </a:p>
          <a:p>
            <a:pPr marL="0" indent="0">
              <a:defRPr/>
            </a:pPr>
            <a:r>
              <a:rPr lang="fr-BE" sz="9600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Structure d’accompagnement aux apprentissages et aux enseignements</a:t>
            </a:r>
            <a:br>
              <a:rPr lang="fr-BE" sz="9600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</a:br>
            <a:r>
              <a:rPr lang="fr-BE" sz="9600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 </a:t>
            </a:r>
          </a:p>
          <a:p>
            <a:pPr marL="0" indent="0">
              <a:defRPr/>
            </a:pPr>
            <a:r>
              <a:rPr lang="fr-BE" sz="9600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Destiné à tous les BA1   </a:t>
            </a:r>
            <a:br>
              <a:rPr lang="fr-BE" sz="9600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</a:br>
            <a:endParaRPr lang="fr-BE" sz="9600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</a:endParaRPr>
          </a:p>
          <a:p>
            <a:pPr marL="0" indent="0">
              <a:defRPr/>
            </a:pPr>
            <a:r>
              <a:rPr lang="fr-BE" sz="9600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Activités tout au long de l’année </a:t>
            </a:r>
          </a:p>
          <a:p>
            <a:pPr marL="0" indent="0">
              <a:defRPr/>
            </a:pPr>
            <a:endParaRPr lang="fr-BE" sz="4500" dirty="0">
              <a:latin typeface="Gill Sans MT" panose="020B0502020104020203" pitchFamily="34" charset="0"/>
            </a:endParaRPr>
          </a:p>
          <a:p>
            <a:pPr marL="0" indent="0">
              <a:defRPr/>
            </a:pPr>
            <a:r>
              <a:rPr lang="fr-BE" sz="4500" b="1" dirty="0">
                <a:latin typeface="Gill Sans MT" panose="020B0502020104020203" pitchFamily="34" charset="0"/>
              </a:rPr>
              <a:t>         </a:t>
            </a:r>
          </a:p>
          <a:p>
            <a:pPr marL="0" indent="0">
              <a:defRPr/>
            </a:pPr>
            <a:r>
              <a:rPr lang="fr-BE" sz="9600" b="1" dirty="0">
                <a:latin typeface="Gill Sans MT" panose="020B0502020104020203" pitchFamily="34" charset="0"/>
              </a:rPr>
              <a:t>OÙ NOUS TROUVER ?  </a:t>
            </a:r>
          </a:p>
          <a:p>
            <a:pPr marL="0" indent="0">
              <a:defRPr/>
            </a:pPr>
            <a:r>
              <a:rPr lang="fr-BE" sz="9600" b="1" dirty="0">
                <a:latin typeface="Gill Sans MT" panose="020B0502020104020203" pitchFamily="34" charset="0"/>
              </a:rPr>
              <a:t>Local H3 238 </a:t>
            </a:r>
            <a:r>
              <a:rPr lang="fr-BE" sz="9600" dirty="0">
                <a:latin typeface="Gill Sans MT" panose="020B0502020104020203" pitchFamily="34" charset="0"/>
              </a:rPr>
              <a:t>(bât. H, niveau 3, local 228)</a:t>
            </a:r>
          </a:p>
          <a:p>
            <a:pPr marL="0" indent="0">
              <a:defRPr/>
            </a:pPr>
            <a:r>
              <a:rPr lang="fr-BE" sz="9600" b="1" dirty="0">
                <a:latin typeface="Gill Sans MT" panose="020B0502020104020203" pitchFamily="34" charset="0"/>
              </a:rPr>
              <a:t>CONTACT :  </a:t>
            </a:r>
            <a:r>
              <a:rPr lang="fr-BE" sz="9600" dirty="0">
                <a:solidFill>
                  <a:srgbClr val="008FC2"/>
                </a:solidFill>
                <a:latin typeface="Gill Sans MT" panose="020B0502020104020203" pitchFamily="34" charset="0"/>
                <a:hlinkClick r:id="rId2"/>
              </a:rPr>
              <a:t>bap.phisoc@ulb.be</a:t>
            </a:r>
            <a:r>
              <a:rPr lang="fr-BE" sz="9600" dirty="0">
                <a:solidFill>
                  <a:srgbClr val="008FC2"/>
                </a:solidFill>
                <a:latin typeface="Gill Sans MT" panose="020B0502020104020203" pitchFamily="34" charset="0"/>
              </a:rPr>
              <a:t> </a:t>
            </a:r>
          </a:p>
          <a:p>
            <a:pPr marL="0" indent="0">
              <a:defRPr/>
            </a:pPr>
            <a:endParaRPr lang="fr-BE" sz="6400" dirty="0">
              <a:solidFill>
                <a:srgbClr val="008FC2"/>
              </a:solidFill>
              <a:latin typeface="MetaPro-Norm" panose="020B0504030101020102" pitchFamily="34" charset="0"/>
            </a:endParaRPr>
          </a:p>
          <a:p>
            <a:pPr marL="0" indent="0">
              <a:defRPr/>
            </a:pPr>
            <a:endParaRPr lang="fr-BE" sz="3800" dirty="0">
              <a:solidFill>
                <a:srgbClr val="008FC2"/>
              </a:solidFill>
              <a:latin typeface="MetaPro-Norm" panose="020B0504030101020102" pitchFamily="34" charset="0"/>
            </a:endParaRPr>
          </a:p>
          <a:p>
            <a:pPr marL="0" indent="0">
              <a:defRPr/>
            </a:pPr>
            <a:endParaRPr lang="fr-BE" sz="7200" dirty="0">
              <a:solidFill>
                <a:schemeClr val="bg2">
                  <a:lumMod val="10000"/>
                </a:schemeClr>
              </a:solidFill>
              <a:latin typeface="MetaPro-Norm" panose="020B0504030101020102" pitchFamily="34" charset="0"/>
            </a:endParaRPr>
          </a:p>
        </p:txBody>
      </p:sp>
      <p:pic>
        <p:nvPicPr>
          <p:cNvPr id="20487" name="Image 9">
            <a:extLst>
              <a:ext uri="{FF2B5EF4-FFF2-40B4-BE49-F238E27FC236}">
                <a16:creationId xmlns:a16="http://schemas.microsoft.com/office/drawing/2014/main" id="{576F037C-FE39-4726-B490-87013349B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D019786-B6FE-498D-9779-F61E2CD6C8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3" r="6989"/>
          <a:stretch/>
        </p:blipFill>
        <p:spPr>
          <a:xfrm>
            <a:off x="129421" y="4317412"/>
            <a:ext cx="1056054" cy="15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65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48D46B39-78C6-4CBF-B8A9-BEB341B74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F4CF275-74A6-41C3-8D61-EA7174D956DC}"/>
              </a:ext>
            </a:extLst>
          </p:cNvPr>
          <p:cNvSpPr txBox="1"/>
          <p:nvPr/>
        </p:nvSpPr>
        <p:spPr>
          <a:xfrm>
            <a:off x="1434862" y="1052736"/>
            <a:ext cx="60561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Horaires séances BAP</a:t>
            </a:r>
            <a:endParaRPr lang="fr-BE" sz="2400" b="1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87A79F8-D012-4ED2-82EE-DC7F3FB53991}"/>
              </a:ext>
            </a:extLst>
          </p:cNvPr>
          <p:cNvSpPr txBox="1"/>
          <p:nvPr/>
        </p:nvSpPr>
        <p:spPr>
          <a:xfrm>
            <a:off x="1475030" y="1988840"/>
            <a:ext cx="764782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br>
              <a:rPr lang="fr-BE" sz="2000" b="0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</a:br>
            <a:r>
              <a:rPr lang="fr-BE" sz="2000" b="0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Quand ?</a:t>
            </a:r>
            <a:endParaRPr lang="fr-BE" sz="2800" b="0" i="0" dirty="0">
              <a:solidFill>
                <a:schemeClr val="tx1"/>
              </a:solidFill>
              <a:effectLst/>
              <a:latin typeface="Gill Sans MT" panose="020B0502020104020203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BE" sz="2000" b="0" i="0" dirty="0">
                <a:solidFill>
                  <a:srgbClr val="040404"/>
                </a:solidFill>
                <a:effectLst/>
                <a:latin typeface="inherit"/>
              </a:rPr>
              <a:t>Mardi 13/09/22 de 15h à 17h : B1-HHIST et B1-HHAAR - Auditoire UD2.218 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BE" sz="2000" b="0" i="0" dirty="0">
                <a:solidFill>
                  <a:srgbClr val="040404"/>
                </a:solidFill>
                <a:effectLst/>
                <a:latin typeface="inherit"/>
              </a:rPr>
              <a:t>Jeudi 15/09/22 de 12h à 14h : B1-POLI - Auditoire UB5.132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BE" sz="2000" b="0" i="0" dirty="0">
                <a:solidFill>
                  <a:srgbClr val="040404"/>
                </a:solidFill>
                <a:effectLst/>
                <a:latin typeface="inherit"/>
              </a:rPr>
              <a:t>Jeudi de 15/09/22 de 14h à 16h : B1-SOCA, B1-SHUM et B1-PHIL - Auditoire UB5.132</a:t>
            </a:r>
          </a:p>
          <a:p>
            <a:pPr algn="l" fontAlgn="base"/>
            <a:br>
              <a:rPr lang="fr-BE" sz="2000" b="0" i="0" dirty="0"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</a:br>
            <a:endParaRPr lang="fr-BE" sz="2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l"/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Retrouvez l’info sur 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  <a:hlinkClick r:id="rId3"/>
              </a:rPr>
              <a:t>phisoc.ulb.be</a:t>
            </a:r>
            <a:endParaRPr lang="fr-BE" sz="2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l"/>
            <a:endParaRPr lang="fr-BE" sz="2800" b="0" i="0" dirty="0">
              <a:solidFill>
                <a:schemeClr val="tx1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197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79E1767-B03E-42CD-A6E4-A480F32ABA47}"/>
              </a:ext>
            </a:extLst>
          </p:cNvPr>
          <p:cNvSpPr txBox="1"/>
          <p:nvPr/>
        </p:nvSpPr>
        <p:spPr>
          <a:xfrm>
            <a:off x="2339752" y="1729035"/>
            <a:ext cx="53285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WELCOME PACK</a:t>
            </a: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1E81C7CC-C444-4B88-8D79-E1AF55453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840B5-BADD-4097-92E4-AF447D513720}"/>
              </a:ext>
            </a:extLst>
          </p:cNvPr>
          <p:cNvSpPr txBox="1">
            <a:spLocks/>
          </p:cNvSpPr>
          <p:nvPr/>
        </p:nvSpPr>
        <p:spPr>
          <a:xfrm>
            <a:off x="593725" y="1556792"/>
            <a:ext cx="7929637" cy="442436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kern="0" dirty="0"/>
          </a:p>
          <a:p>
            <a:pPr algn="ctr"/>
            <a:endParaRPr lang="en-US" b="1" kern="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kern="0" dirty="0">
                <a:latin typeface="Gill Sans MT" panose="020B0502020104020203" pitchFamily="34" charset="0"/>
              </a:rPr>
              <a:t>Info - Guide de </a:t>
            </a:r>
            <a:r>
              <a:rPr lang="en-US" kern="0" dirty="0" err="1">
                <a:latin typeface="Gill Sans MT" panose="020B0502020104020203" pitchFamily="34" charset="0"/>
              </a:rPr>
              <a:t>l’étudiant</a:t>
            </a:r>
            <a:r>
              <a:rPr lang="en-US" kern="0" dirty="0">
                <a:latin typeface="Gill Sans MT" panose="020B0502020104020203" pitchFamily="34" charset="0"/>
              </a:rPr>
              <a:t> en </a:t>
            </a:r>
            <a:r>
              <a:rPr lang="en-US" kern="0" dirty="0" err="1">
                <a:latin typeface="Gill Sans MT" panose="020B0502020104020203" pitchFamily="34" charset="0"/>
              </a:rPr>
              <a:t>ligne</a:t>
            </a:r>
            <a:endParaRPr lang="en-US" kern="0" dirty="0">
              <a:latin typeface="Gill Sans MT" panose="020B0502020104020203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kern="0" dirty="0" err="1">
                <a:latin typeface="Gill Sans MT" panose="020B0502020104020203" pitchFamily="34" charset="0"/>
              </a:rPr>
              <a:t>Quelques</a:t>
            </a:r>
            <a:r>
              <a:rPr lang="en-US" kern="0" dirty="0">
                <a:latin typeface="Gill Sans MT" panose="020B0502020104020203" pitchFamily="34" charset="0"/>
              </a:rPr>
              <a:t> goodies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kern="0" dirty="0">
                <a:latin typeface="Gill Sans MT" panose="020B0502020104020203" pitchFamily="34" charset="0"/>
              </a:rPr>
              <a:t>Documentations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kern="0" dirty="0" err="1">
                <a:latin typeface="Gill Sans MT" panose="020B0502020104020203" pitchFamily="34" charset="0"/>
              </a:rPr>
              <a:t>Fluo</a:t>
            </a:r>
            <a:endParaRPr lang="en-US" kern="0" dirty="0">
              <a:latin typeface="Gill Sans MT" panose="020B0502020104020203" pitchFamily="34" charset="0"/>
            </a:endParaRPr>
          </a:p>
          <a:p>
            <a:pPr marL="0" indent="0" algn="ctr"/>
            <a:endParaRPr lang="en-US" kern="0" dirty="0">
              <a:latin typeface="Gill Sans MT" panose="020B0502020104020203" pitchFamily="34" charset="0"/>
            </a:endParaRPr>
          </a:p>
          <a:p>
            <a:pPr algn="ctr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2287596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E4E3F6B-61CA-469F-BB3E-A93C8F9F6D0B}"/>
              </a:ext>
            </a:extLst>
          </p:cNvPr>
          <p:cNvSpPr txBox="1"/>
          <p:nvPr/>
        </p:nvSpPr>
        <p:spPr>
          <a:xfrm>
            <a:off x="1907704" y="980728"/>
            <a:ext cx="532859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BEPSS</a:t>
            </a:r>
          </a:p>
          <a:p>
            <a:r>
              <a:rPr lang="fr-BE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Bureau étudiant de la Faculté de Philosophie et Sciences sociales</a:t>
            </a: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95A4BC1F-9D1C-4E35-A9B0-618258DF5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261F1D8-42D0-49D1-9E2E-0D217221A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97152"/>
            <a:ext cx="1628800" cy="16288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32FA6BC-B9A5-48D6-9701-9CE9D8AC3DA7}"/>
              </a:ext>
            </a:extLst>
          </p:cNvPr>
          <p:cNvSpPr txBox="1"/>
          <p:nvPr/>
        </p:nvSpPr>
        <p:spPr>
          <a:xfrm>
            <a:off x="2555776" y="2996952"/>
            <a:ext cx="64807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Sayed Abdullah </a:t>
            </a:r>
            <a:r>
              <a:rPr lang="fr-BE" sz="2400" b="1" dirty="0" err="1">
                <a:solidFill>
                  <a:schemeClr val="tx1"/>
                </a:solidFill>
                <a:latin typeface="Gill Sans MT" panose="020B0502020104020203" pitchFamily="34" charset="0"/>
              </a:rPr>
              <a:t>Qaderi</a:t>
            </a:r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, Président</a:t>
            </a:r>
          </a:p>
          <a:p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Lenny Deveaux, Vice-Président</a:t>
            </a:r>
            <a:b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endParaRPr lang="fr-BE" sz="2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  <a:hlinkClick r:id="rId4"/>
              </a:rPr>
              <a:t>bepss.ulb@gmail.com</a:t>
            </a:r>
            <a:endParaRPr lang="fr-BE" sz="2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bepss.ulb.be</a:t>
            </a:r>
          </a:p>
          <a:p>
            <a:r>
              <a:rPr lang="fr-BE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https://www.facebook.com/bepss.ulb</a:t>
            </a:r>
          </a:p>
        </p:txBody>
      </p:sp>
    </p:spTree>
    <p:extLst>
      <p:ext uri="{BB962C8B-B14F-4D97-AF65-F5344CB8AC3E}">
        <p14:creationId xmlns:p14="http://schemas.microsoft.com/office/powerpoint/2010/main" val="7042098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EF1B8FFF-744D-4B73-9D48-5FA437FA1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BFD4AB-694F-4309-B604-2C71CB45BCAB}"/>
              </a:ext>
            </a:extLst>
          </p:cNvPr>
          <p:cNvSpPr txBox="1">
            <a:spLocks/>
          </p:cNvSpPr>
          <p:nvPr/>
        </p:nvSpPr>
        <p:spPr>
          <a:xfrm>
            <a:off x="1547664" y="1196752"/>
            <a:ext cx="7208838" cy="403244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endParaRPr lang="fr-BE" sz="5100" b="1" kern="0" dirty="0">
              <a:latin typeface="MetaPro-Norm" panose="020B0504030101020102" pitchFamily="34" charset="0"/>
            </a:endParaRPr>
          </a:p>
          <a:p>
            <a:pPr marL="0" indent="0" algn="ctr">
              <a:defRPr/>
            </a:pPr>
            <a:br>
              <a:rPr lang="fr-FR" sz="2200" kern="0" dirty="0">
                <a:solidFill>
                  <a:srgbClr val="292929"/>
                </a:solidFill>
                <a:latin typeface="MetaPro-Norm" panose="020B0504030101020102" pitchFamily="34" charset="0"/>
              </a:rPr>
            </a:br>
            <a:endParaRPr lang="fr-FR" sz="2200" kern="0" dirty="0">
              <a:solidFill>
                <a:srgbClr val="292929"/>
              </a:solidFill>
              <a:latin typeface="MetaPro-Norm" panose="020B0504030101020102" pitchFamily="34" charset="0"/>
            </a:endParaRPr>
          </a:p>
          <a:p>
            <a:pPr marL="0" indent="0" algn="ctr">
              <a:defRPr/>
            </a:pPr>
            <a:r>
              <a:rPr lang="fr-FR" sz="16000" b="1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Demain ! </a:t>
            </a:r>
          </a:p>
          <a:p>
            <a:pPr marL="0" indent="0" algn="ctr">
              <a:defRPr/>
            </a:pPr>
            <a:r>
              <a:rPr lang="fr-FR" sz="160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Soirée facultaire</a:t>
            </a:r>
          </a:p>
          <a:p>
            <a:pPr marL="0" indent="0" algn="ctr">
              <a:defRPr/>
            </a:pPr>
            <a:r>
              <a:rPr lang="fr-FR" sz="160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de 19h à minuit</a:t>
            </a:r>
          </a:p>
          <a:p>
            <a:pPr marL="0" indent="0" algn="ctr">
              <a:defRPr/>
            </a:pPr>
            <a:r>
              <a:rPr lang="fr-FR" sz="16000" b="1" kern="1200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Café « Le Tavernier »</a:t>
            </a:r>
          </a:p>
          <a:p>
            <a:pPr marL="0" indent="0" algn="ctr">
              <a:defRPr/>
            </a:pPr>
            <a:r>
              <a:rPr lang="fr-FR" sz="16000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(dans le quartier de l’</a:t>
            </a:r>
            <a:r>
              <a:rPr lang="fr-FR" sz="16000" b="1" dirty="0" err="1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unif</a:t>
            </a:r>
            <a:r>
              <a:rPr lang="fr-FR" sz="16000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 au « </a:t>
            </a:r>
            <a:r>
              <a:rPr lang="fr-FR" sz="16000" b="1" dirty="0" err="1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Cim</a:t>
            </a:r>
            <a:r>
              <a:rPr lang="fr-FR" sz="16000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 d’Ix »</a:t>
            </a:r>
          </a:p>
          <a:p>
            <a:pPr marL="0" indent="0" algn="ctr">
              <a:defRPr/>
            </a:pPr>
            <a:br>
              <a:rPr lang="fr-FR" sz="112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</a:br>
            <a:endParaRPr lang="fr-FR" sz="11200" b="1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</a:endParaRPr>
          </a:p>
          <a:p>
            <a:pPr marL="0" indent="0">
              <a:defRPr/>
            </a:pPr>
            <a:endParaRPr lang="fr-BE" sz="1900" kern="0" dirty="0"/>
          </a:p>
          <a:p>
            <a:pPr marL="0" indent="0">
              <a:defRPr/>
            </a:pPr>
            <a:endParaRPr lang="fr-BE" sz="1900" kern="0" dirty="0"/>
          </a:p>
          <a:p>
            <a:pPr marL="0" indent="0">
              <a:defRPr/>
            </a:pPr>
            <a:r>
              <a:rPr lang="fr-BE" sz="2600" b="1" kern="0" dirty="0"/>
              <a:t>          </a:t>
            </a:r>
            <a:endParaRPr lang="fr-BE" sz="3600" b="1" kern="0" dirty="0">
              <a:solidFill>
                <a:srgbClr val="008FC2"/>
              </a:solidFill>
              <a:latin typeface="MetaPro-Norm" panose="020B05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060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E4E3F6B-61CA-469F-BB3E-A93C8F9F6D0B}"/>
              </a:ext>
            </a:extLst>
          </p:cNvPr>
          <p:cNvSpPr txBox="1"/>
          <p:nvPr/>
        </p:nvSpPr>
        <p:spPr>
          <a:xfrm>
            <a:off x="1907704" y="980728"/>
            <a:ext cx="532859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CPS</a:t>
            </a:r>
          </a:p>
          <a:p>
            <a:r>
              <a:rPr lang="fr-BE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Cercle des étudiants en Philosophie et Sciences sociales</a:t>
            </a: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95A4BC1F-9D1C-4E35-A9B0-618258DF5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32FA6BC-B9A5-48D6-9701-9CE9D8AC3DA7}"/>
              </a:ext>
            </a:extLst>
          </p:cNvPr>
          <p:cNvSpPr txBox="1"/>
          <p:nvPr/>
        </p:nvSpPr>
        <p:spPr>
          <a:xfrm>
            <a:off x="2555776" y="2828835"/>
            <a:ext cx="64807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Barnabé DARDENNE, Président</a:t>
            </a:r>
          </a:p>
          <a:p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Shannon LAWSON, vice-Présidente interne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fr-BE" sz="24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cpsulb@gmail.com</a:t>
            </a:r>
            <a:endParaRPr lang="fr-BE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endParaRPr lang="fr-BE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fr-B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Instagram : </a:t>
            </a:r>
            <a:r>
              <a:rPr lang="fr-BE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insta_cps</a:t>
            </a:r>
            <a:r>
              <a:rPr lang="fr-B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 </a:t>
            </a:r>
            <a:endParaRPr lang="fr-BE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fr-B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Facebook : </a:t>
            </a:r>
            <a:r>
              <a:rPr lang="fr-B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Cercle des Etudiants en Philosophie et Sciences Sociales - CPS </a:t>
            </a:r>
            <a:endParaRPr lang="fr-BE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6A3F8C3-6912-445A-8DD3-9BE61C617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93" y="4581128"/>
            <a:ext cx="219088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160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E4E3F6B-61CA-469F-BB3E-A93C8F9F6D0B}"/>
              </a:ext>
            </a:extLst>
          </p:cNvPr>
          <p:cNvSpPr txBox="1"/>
          <p:nvPr/>
        </p:nvSpPr>
        <p:spPr>
          <a:xfrm>
            <a:off x="1907704" y="980728"/>
            <a:ext cx="676875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CHAA</a:t>
            </a:r>
          </a:p>
          <a:p>
            <a:r>
              <a:rPr lang="fr-BE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Cercle d’Histoire de l’Art et d’Archéologie</a:t>
            </a: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95A4BC1F-9D1C-4E35-A9B0-618258DF5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32FA6BC-B9A5-48D6-9701-9CE9D8AC3DA7}"/>
              </a:ext>
            </a:extLst>
          </p:cNvPr>
          <p:cNvSpPr txBox="1"/>
          <p:nvPr/>
        </p:nvSpPr>
        <p:spPr>
          <a:xfrm>
            <a:off x="2663280" y="2708920"/>
            <a:ext cx="648072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800" b="1" dirty="0">
                <a:solidFill>
                  <a:schemeClr val="tx1"/>
                </a:solidFill>
                <a:latin typeface="Gill Sans MT" panose="020B0502020104020203" pitchFamily="34" charset="0"/>
              </a:rPr>
              <a:t>Corentin BIRON</a:t>
            </a:r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, Président</a:t>
            </a:r>
          </a:p>
          <a:p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Vice-Présidente, Emma LERMINEAU</a:t>
            </a:r>
            <a:b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endParaRPr lang="fr-BE" sz="2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>
              <a:buSzPts val="1000"/>
              <a:tabLst>
                <a:tab pos="457200" algn="l"/>
              </a:tabLst>
            </a:pPr>
            <a:r>
              <a:rPr lang="fr-BE" sz="24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chaa.ulb@gmail.com</a:t>
            </a:r>
            <a:endParaRPr lang="fr-BE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BE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fr-BE" sz="2400" dirty="0">
                <a:solidFill>
                  <a:srgbClr val="000000"/>
                </a:solidFill>
                <a:latin typeface="Calibri" panose="020F0502020204030204" pitchFamily="34" charset="0"/>
              </a:rPr>
              <a:t>Local : UB1.169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fr-BE" sz="2400" dirty="0">
                <a:solidFill>
                  <a:srgbClr val="000000"/>
                </a:solidFill>
                <a:latin typeface="Calibri" panose="020F0502020204030204" pitchFamily="34" charset="0"/>
              </a:rPr>
              <a:t>Instagram </a:t>
            </a:r>
            <a:r>
              <a:rPr lang="fr-BE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fr-BE" sz="2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chaa_ulb</a:t>
            </a:r>
            <a:endParaRPr lang="fr-BE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fr-BE" sz="2400" dirty="0">
                <a:solidFill>
                  <a:srgbClr val="000000"/>
                </a:solidFill>
                <a:latin typeface="Calibri" panose="020F0502020204030204" pitchFamily="34" charset="0"/>
              </a:rPr>
              <a:t>Facebook : </a:t>
            </a:r>
            <a:r>
              <a:rPr lang="fr-BE" sz="2000" dirty="0">
                <a:solidFill>
                  <a:srgbClr val="0000FF"/>
                </a:solidFill>
                <a:latin typeface="Calibri" panose="020F0502020204030204" pitchFamily="34" charset="0"/>
              </a:rPr>
              <a:t>Cercle d'Histoire de l'Art et d'Archéologie</a:t>
            </a:r>
            <a:endParaRPr lang="fr-BE" sz="28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A6FE81F-CAF4-429D-99A8-F19FC277AC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38500"/>
            <a:ext cx="2131714" cy="173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66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E4E3F6B-61CA-469F-BB3E-A93C8F9F6D0B}"/>
              </a:ext>
            </a:extLst>
          </p:cNvPr>
          <p:cNvSpPr txBox="1"/>
          <p:nvPr/>
        </p:nvSpPr>
        <p:spPr>
          <a:xfrm>
            <a:off x="2169597" y="1340768"/>
            <a:ext cx="532859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CPL</a:t>
            </a:r>
          </a:p>
          <a:p>
            <a:r>
              <a:rPr lang="fr-BE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Cercle de Philosophie et lettres</a:t>
            </a: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95A4BC1F-9D1C-4E35-A9B0-618258DF5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32FA6BC-B9A5-48D6-9701-9CE9D8AC3DA7}"/>
              </a:ext>
            </a:extLst>
          </p:cNvPr>
          <p:cNvSpPr txBox="1"/>
          <p:nvPr/>
        </p:nvSpPr>
        <p:spPr>
          <a:xfrm>
            <a:off x="2195736" y="2996952"/>
            <a:ext cx="64807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Antoine LANGLET, Président</a:t>
            </a:r>
          </a:p>
          <a:p>
            <a:pPr lvl="0">
              <a:buSzPts val="1000"/>
              <a:tabLst>
                <a:tab pos="457200" algn="l"/>
              </a:tabLst>
            </a:pPr>
            <a:endParaRPr lang="fr-BE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fr-BE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Instagram : </a:t>
            </a:r>
            <a:r>
              <a:rPr lang="fr-BE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cpl_ulb</a:t>
            </a:r>
            <a:endParaRPr lang="fr-BE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Image 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F4B2F3B-AA65-48DF-8952-C1826A699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566612"/>
            <a:ext cx="2161234" cy="188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861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E4E3F6B-61CA-469F-BB3E-A93C8F9F6D0B}"/>
              </a:ext>
            </a:extLst>
          </p:cNvPr>
          <p:cNvSpPr txBox="1"/>
          <p:nvPr/>
        </p:nvSpPr>
        <p:spPr>
          <a:xfrm>
            <a:off x="1907704" y="980728"/>
            <a:ext cx="532859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4400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CdH</a:t>
            </a:r>
            <a:r>
              <a:rPr lang="fr-BE" sz="4400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</a:p>
          <a:p>
            <a:r>
              <a:rPr lang="fr-BE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Cercle des étudiants en Histoire</a:t>
            </a: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95A4BC1F-9D1C-4E35-A9B0-618258DF5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55A54C4-3EE6-4F05-95EB-3E6E59F358DB}"/>
              </a:ext>
            </a:extLst>
          </p:cNvPr>
          <p:cNvSpPr txBox="1"/>
          <p:nvPr/>
        </p:nvSpPr>
        <p:spPr>
          <a:xfrm>
            <a:off x="2771800" y="2564904"/>
            <a:ext cx="64807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Ysaline DUPONT, Présidente</a:t>
            </a:r>
          </a:p>
          <a:p>
            <a:r>
              <a:rPr lang="fr-BE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Charles RIHN, vice-Président externe</a:t>
            </a:r>
          </a:p>
          <a:p>
            <a:endParaRPr lang="fr-BE" sz="2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fr-FR" sz="2400" dirty="0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Facebook : </a:t>
            </a:r>
            <a:r>
              <a:rPr lang="fr-FR" sz="2400" dirty="0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  <a:hlinkClick r:id="rId3"/>
              </a:rPr>
              <a:t>Cercle d’Histoire ULB</a:t>
            </a:r>
            <a:endParaRPr lang="fr-FR" sz="2400" dirty="0">
              <a:solidFill>
                <a:schemeClr val="tx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400" dirty="0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Instagram : </a:t>
            </a:r>
            <a:r>
              <a:rPr lang="fr-FR" sz="2400" dirty="0" err="1">
                <a:solidFill>
                  <a:schemeClr val="tx1"/>
                </a:solidFill>
                <a:latin typeface="Gill Sans MT" panose="020B0502020104020203" pitchFamily="34" charset="0"/>
                <a:cs typeface="Times New Roman" panose="02020603050405020304" pitchFamily="18" charset="0"/>
                <a:hlinkClick r:id="rId4"/>
              </a:rPr>
              <a:t>Cercle_histoire</a:t>
            </a:r>
            <a:endParaRPr lang="fr-FR" sz="2400" dirty="0">
              <a:solidFill>
                <a:schemeClr val="tx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r>
              <a:rPr lang="fr-BE" sz="2400" dirty="0">
                <a:solidFill>
                  <a:schemeClr val="tx1"/>
                </a:solidFill>
                <a:latin typeface="Gill Sans MT" panose="020B0502020104020203" pitchFamily="34" charset="0"/>
              </a:rPr>
              <a:t>Web : </a:t>
            </a:r>
            <a:r>
              <a:rPr lang="fr-BE" sz="2400" dirty="0">
                <a:solidFill>
                  <a:schemeClr val="tx1"/>
                </a:solidFill>
                <a:latin typeface="Gill Sans MT" panose="020B0502020104020203" pitchFamily="34" charset="0"/>
                <a:hlinkClick r:id="rId5"/>
              </a:rPr>
              <a:t>cerclehistoire.be</a:t>
            </a:r>
            <a:endParaRPr lang="fr-BE" sz="24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endParaRPr lang="fr-BE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fr-BE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ACEE150-DFAA-4B12-A314-AB4A053534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53" y="4509120"/>
            <a:ext cx="2404243" cy="191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048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C5994F3B-97A8-45AD-8D93-871BE27D8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4E1F83A-3BDC-426E-AADF-0CF7D0462D69}"/>
              </a:ext>
            </a:extLst>
          </p:cNvPr>
          <p:cNvSpPr txBox="1">
            <a:spLocks noChangeArrowheads="1"/>
          </p:cNvSpPr>
          <p:nvPr/>
        </p:nvSpPr>
        <p:spPr>
          <a:xfrm>
            <a:off x="1475656" y="1052736"/>
            <a:ext cx="74168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Elections représentants étudiants</a:t>
            </a:r>
          </a:p>
          <a:p>
            <a:endParaRPr lang="fr-BE" sz="1800" b="0" i="0" dirty="0">
              <a:effectLst/>
              <a:latin typeface="Gill Sans MT" panose="020B0502020104020203" pitchFamily="34" charset="0"/>
            </a:endParaRPr>
          </a:p>
          <a:p>
            <a:r>
              <a:rPr lang="fr-BE" sz="1800" dirty="0">
                <a:latin typeface="Gill Sans MT" panose="020B0502020104020203" pitchFamily="34" charset="0"/>
              </a:rPr>
              <a:t>Ils vous représenteront dans les instances de l’Université et en Faculté et pour cela ils auront besoin de votre vote.</a:t>
            </a:r>
          </a:p>
          <a:p>
            <a:endParaRPr lang="fr-BE" sz="2000" b="1" i="0" dirty="0">
              <a:effectLst/>
              <a:latin typeface="Gill Sans MT" panose="020B0502020104020203" pitchFamily="34" charset="0"/>
            </a:endParaRPr>
          </a:p>
          <a:p>
            <a:r>
              <a:rPr lang="fr-BE" sz="2000" b="1" i="0" dirty="0">
                <a:effectLst/>
                <a:latin typeface="Gill Sans MT" panose="020B0502020104020203" pitchFamily="34" charset="0"/>
              </a:rPr>
              <a:t>Elections en décembre 2022 </a:t>
            </a:r>
            <a:r>
              <a:rPr lang="fr-BE" sz="2000" b="0" i="0" dirty="0">
                <a:effectLst/>
                <a:latin typeface="Gill Sans MT" panose="020B0502020104020203" pitchFamily="34" charset="0"/>
              </a:rPr>
              <a:t>via l’application </a:t>
            </a:r>
            <a:r>
              <a:rPr lang="fr-BE" sz="2000" b="0" i="0" dirty="0" err="1">
                <a:effectLst/>
                <a:latin typeface="Gill Sans MT" panose="020B0502020104020203" pitchFamily="34" charset="0"/>
              </a:rPr>
              <a:t>Belenios</a:t>
            </a:r>
            <a:endParaRPr lang="fr-BE" sz="4800" b="0" i="0" dirty="0">
              <a:effectLst/>
              <a:latin typeface="Gill Sans MT" panose="020B0502020104020203" pitchFamily="34" charset="0"/>
            </a:endParaRPr>
          </a:p>
          <a:p>
            <a:endParaRPr lang="fr-BE" sz="1800" b="0" i="0" dirty="0">
              <a:effectLst/>
              <a:latin typeface="Gill Sans MT" panose="020B0502020104020203" pitchFamily="34" charset="0"/>
            </a:endParaRPr>
          </a:p>
          <a:p>
            <a:r>
              <a:rPr lang="fr-BE" sz="1800" b="1" i="0" dirty="0">
                <a:effectLst/>
                <a:latin typeface="Gill Sans MT" panose="020B0502020104020203" pitchFamily="34" charset="0"/>
              </a:rPr>
              <a:t>Votre participation est importante !</a:t>
            </a:r>
            <a:endParaRPr lang="fr-BE" b="1" i="0" dirty="0">
              <a:effectLst/>
              <a:latin typeface="Gill Sans MT" panose="020B0502020104020203" pitchFamily="34" charset="0"/>
            </a:endParaRPr>
          </a:p>
          <a:p>
            <a:endParaRPr lang="fr-BE" sz="1800" b="0" i="0" u="sng" dirty="0">
              <a:solidFill>
                <a:srgbClr val="6888C9"/>
              </a:solidFill>
              <a:effectLst/>
              <a:latin typeface="Gill Sans MT" panose="020B0502020104020203" pitchFamily="34" charset="0"/>
              <a:hlinkClick r:id="rId3"/>
            </a:endParaRPr>
          </a:p>
          <a:p>
            <a:r>
              <a:rPr lang="fr-BE" sz="1800" b="0" i="0" u="sng" dirty="0">
                <a:solidFill>
                  <a:srgbClr val="6888C9"/>
                </a:solidFill>
                <a:effectLst/>
                <a:latin typeface="Gill Sans MT" panose="020B0502020104020203" pitchFamily="34" charset="0"/>
                <a:hlinkClick r:id="rId3"/>
              </a:rPr>
              <a:t>election.phisoc@ulb.be</a:t>
            </a:r>
            <a:endParaRPr lang="fr-BE" sz="1800" b="0" i="0" u="sng" dirty="0">
              <a:solidFill>
                <a:srgbClr val="6888C9"/>
              </a:solidFill>
              <a:effectLst/>
              <a:latin typeface="Gill Sans MT" panose="020B0502020104020203" pitchFamily="34" charset="0"/>
            </a:endParaRPr>
          </a:p>
          <a:p>
            <a:pPr algn="l"/>
            <a:endParaRPr lang="fr-BE" b="0" i="0" dirty="0">
              <a:effectLst/>
              <a:latin typeface="Gill Sans MT" panose="020B0502020104020203" pitchFamily="34" charset="0"/>
            </a:endParaRPr>
          </a:p>
          <a:p>
            <a:pPr eaLnBrk="1" hangingPunct="1"/>
            <a:r>
              <a:rPr lang="fr-FR" sz="2800" b="1" kern="1200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+ </a:t>
            </a:r>
            <a:r>
              <a:rPr lang="fr-BE" sz="2800" b="1" kern="1200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suite infos avis / email MON ULB</a:t>
            </a:r>
            <a:endParaRPr lang="en-US" sz="2800" b="1" kern="1200" dirty="0">
              <a:solidFill>
                <a:schemeClr val="tx1"/>
              </a:solidFill>
              <a:latin typeface="Gill Sans MT" panose="020B0502020104020203" pitchFamily="34" charset="0"/>
              <a:ea typeface="Microsoft YaHei" panose="020B0503020204020204" pitchFamily="34" charset="-122"/>
            </a:endParaRPr>
          </a:p>
          <a:p>
            <a:pPr eaLnBrk="1" hangingPunct="1"/>
            <a:endParaRPr lang="fr-FR" altLang="fr-FR" b="1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4463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A9E6E0D-492B-4754-AFF7-51561E992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364570"/>
            <a:ext cx="3290598" cy="4792307"/>
          </a:xfrm>
          <a:prstGeom prst="rect">
            <a:avLst/>
          </a:prstGeom>
        </p:spPr>
      </p:pic>
      <p:pic>
        <p:nvPicPr>
          <p:cNvPr id="4" name="Image 4">
            <a:extLst>
              <a:ext uri="{FF2B5EF4-FFF2-40B4-BE49-F238E27FC236}">
                <a16:creationId xmlns:a16="http://schemas.microsoft.com/office/drawing/2014/main" id="{31895342-29F3-4C88-9A6F-815CFE66A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4EDA046-B9A8-421F-8821-599A119F1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77720">
            <a:off x="4992444" y="962979"/>
            <a:ext cx="3290598" cy="5246267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1592E05B-8E11-4712-A2D7-98BD283B1449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793070"/>
            <a:ext cx="74168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WELCOME PACK</a:t>
            </a:r>
          </a:p>
          <a:p>
            <a:pPr eaLnBrk="1" hangingPunct="1"/>
            <a:endParaRPr lang="fr-FR" altLang="fr-FR" b="1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2568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9CC7B514-9E94-483D-9182-EABA40C61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4">
            <a:extLst>
              <a:ext uri="{FF2B5EF4-FFF2-40B4-BE49-F238E27FC236}">
                <a16:creationId xmlns:a16="http://schemas.microsoft.com/office/drawing/2014/main" id="{773F1083-5598-4427-9F08-D2761B555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7312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B77698D8-FC3C-46C4-B411-43466F65C8EA}"/>
              </a:ext>
            </a:extLst>
          </p:cNvPr>
          <p:cNvSpPr txBox="1">
            <a:spLocks noChangeArrowheads="1"/>
          </p:cNvSpPr>
          <p:nvPr/>
        </p:nvSpPr>
        <p:spPr>
          <a:xfrm>
            <a:off x="1370139" y="1542256"/>
            <a:ext cx="74168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r>
              <a:rPr lang="fr-BE" altLang="fr-FR" b="1" kern="120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Séance </a:t>
            </a:r>
            <a:r>
              <a:rPr lang="fr-BE" altLang="fr-FR" b="1" kern="1200" dirty="0">
                <a:solidFill>
                  <a:schemeClr val="tx1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pour chaque filière à partir de demain</a:t>
            </a:r>
            <a: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lang="fr-BE" altLang="fr-FR" sz="38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Programme sur phisoc.ulb.be :</a:t>
            </a:r>
            <a:endParaRPr lang="fr-FR" altLang="fr-FR" sz="3800" b="1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ABC868D-007F-4BE0-9706-B6D969C9A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789040"/>
            <a:ext cx="2636912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806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AD9B196-9448-4142-863A-115261FC7A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9632" y="2857500"/>
            <a:ext cx="7416800" cy="1143000"/>
          </a:xfrm>
        </p:spPr>
        <p:txBody>
          <a:bodyPr/>
          <a:lstStyle/>
          <a:p>
            <a:pPr eaLnBrk="1" hangingPunct="1"/>
            <a:r>
              <a:rPr lang="fr-BE" altLang="fr-FR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+mn-cs"/>
              </a:rPr>
              <a:t>Excellente rentrée universitaire !</a:t>
            </a:r>
            <a:endParaRPr lang="fr-FR" altLang="fr-FR" b="1" kern="1200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6627" name="Image 2">
            <a:extLst>
              <a:ext uri="{FF2B5EF4-FFF2-40B4-BE49-F238E27FC236}">
                <a16:creationId xmlns:a16="http://schemas.microsoft.com/office/drawing/2014/main" id="{EC3EFC51-17D8-4846-99D1-E9C375FF6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C0433E44-17D2-410D-925A-B259D01B1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F59F286-286D-4077-B995-6FCE7E1D691A}"/>
              </a:ext>
            </a:extLst>
          </p:cNvPr>
          <p:cNvSpPr txBox="1">
            <a:spLocks/>
          </p:cNvSpPr>
          <p:nvPr/>
        </p:nvSpPr>
        <p:spPr>
          <a:xfrm>
            <a:off x="1043608" y="1412776"/>
            <a:ext cx="7929637" cy="442436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kern="0" dirty="0"/>
          </a:p>
          <a:p>
            <a:pPr algn="ctr"/>
            <a:endParaRPr lang="en-US" kern="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kern="0" dirty="0" err="1">
                <a:latin typeface="Gill Sans MT" panose="020B0502020104020203" pitchFamily="34" charset="0"/>
              </a:rPr>
              <a:t>Semaine</a:t>
            </a:r>
            <a:r>
              <a:rPr lang="en-US" kern="0" dirty="0">
                <a:latin typeface="Gill Sans MT" panose="020B0502020104020203" pitchFamily="34" charset="0"/>
              </a:rPr>
              <a:t> </a:t>
            </a:r>
            <a:r>
              <a:rPr lang="en-US" kern="0" dirty="0" err="1">
                <a:latin typeface="Gill Sans MT" panose="020B0502020104020203" pitchFamily="34" charset="0"/>
              </a:rPr>
              <a:t>d’accueil</a:t>
            </a:r>
            <a:r>
              <a:rPr lang="en-US" kern="0" dirty="0">
                <a:latin typeface="Gill Sans MT" panose="020B0502020104020203" pitchFamily="34" charset="0"/>
              </a:rPr>
              <a:t> du </a:t>
            </a:r>
            <a:r>
              <a:rPr lang="en-US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12 au 16 </a:t>
            </a:r>
            <a:r>
              <a:rPr lang="en-US" b="1" dirty="0" err="1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septembre</a:t>
            </a:r>
            <a:endParaRPr lang="en-US" sz="4000" b="1" dirty="0">
              <a:solidFill>
                <a:srgbClr val="0070C0"/>
              </a:solidFill>
              <a:latin typeface="Gill Sans MT" panose="020B0502020104020203" pitchFamily="34" charset="0"/>
              <a:ea typeface="Microsoft YaHei" panose="020B0503020204020204" pitchFamily="34" charset="-122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kern="0" dirty="0">
                <a:latin typeface="Gill Sans MT" panose="020B0502020104020203" pitchFamily="34" charset="0"/>
              </a:rPr>
              <a:t>Début des </a:t>
            </a:r>
            <a:r>
              <a:rPr lang="en-US" kern="0" dirty="0" err="1">
                <a:latin typeface="Gill Sans MT" panose="020B0502020104020203" pitchFamily="34" charset="0"/>
              </a:rPr>
              <a:t>cours</a:t>
            </a:r>
            <a:r>
              <a:rPr lang="en-US" kern="0" dirty="0">
                <a:latin typeface="Gill Sans MT" panose="020B0502020104020203" pitchFamily="34" charset="0"/>
              </a:rPr>
              <a:t> le </a:t>
            </a:r>
            <a:r>
              <a:rPr lang="en-US" b="1" kern="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19 </a:t>
            </a:r>
            <a:r>
              <a:rPr lang="en-US" b="1" dirty="0" err="1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septembre</a:t>
            </a:r>
            <a:r>
              <a:rPr lang="en-US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 </a:t>
            </a:r>
          </a:p>
          <a:p>
            <a:pPr algn="ctr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05160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604B1B4F-777F-47B5-AF04-828AE7644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66B05-2B63-465C-B5C0-05AA5C9FE9AD}"/>
              </a:ext>
            </a:extLst>
          </p:cNvPr>
          <p:cNvSpPr txBox="1">
            <a:spLocks/>
          </p:cNvSpPr>
          <p:nvPr/>
        </p:nvSpPr>
        <p:spPr>
          <a:xfrm>
            <a:off x="1043608" y="1412776"/>
            <a:ext cx="7929637" cy="442436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kern="0" dirty="0"/>
          </a:p>
          <a:p>
            <a:pPr marL="0" indent="0" algn="ctr"/>
            <a:r>
              <a:rPr lang="en-US" sz="4000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Programme de </a:t>
            </a:r>
            <a:r>
              <a:rPr lang="en-US" sz="4000" b="1" dirty="0" err="1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cette</a:t>
            </a:r>
            <a:r>
              <a:rPr lang="en-US" sz="4000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semaine</a:t>
            </a:r>
            <a:r>
              <a:rPr lang="en-US" sz="4000" b="1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 </a:t>
            </a:r>
          </a:p>
          <a:p>
            <a:pPr marL="0" indent="0" algn="ctr"/>
            <a:r>
              <a:rPr lang="en-US" kern="0" dirty="0">
                <a:latin typeface="Gill Sans MT" panose="020B0502020104020203" pitchFamily="34" charset="0"/>
              </a:rPr>
              <a:t>Entre </a:t>
            </a:r>
            <a:r>
              <a:rPr lang="en-US" kern="0" dirty="0" err="1">
                <a:latin typeface="Gill Sans MT" panose="020B0502020104020203" pitchFamily="34" charset="0"/>
              </a:rPr>
              <a:t>découvertes</a:t>
            </a:r>
            <a:r>
              <a:rPr lang="en-US" kern="0" dirty="0">
                <a:latin typeface="Gill Sans MT" panose="020B0502020104020203" pitchFamily="34" charset="0"/>
              </a:rPr>
              <a:t>, rencontres, </a:t>
            </a:r>
            <a:r>
              <a:rPr lang="en-US" kern="0" dirty="0" err="1">
                <a:latin typeface="Gill Sans MT" panose="020B0502020104020203" pitchFamily="34" charset="0"/>
              </a:rPr>
              <a:t>accueils</a:t>
            </a:r>
            <a:r>
              <a:rPr lang="en-US" kern="0" dirty="0">
                <a:latin typeface="Gill Sans MT" panose="020B0502020104020203" pitchFamily="34" charset="0"/>
              </a:rPr>
              <a:t> et </a:t>
            </a:r>
            <a:r>
              <a:rPr lang="en-US" kern="0" dirty="0" err="1">
                <a:latin typeface="Gill Sans MT" panose="020B0502020104020203" pitchFamily="34" charset="0"/>
              </a:rPr>
              <a:t>festivités</a:t>
            </a:r>
            <a:endParaRPr lang="en-US" kern="0" dirty="0">
              <a:latin typeface="Gill Sans MT" panose="020B0502020104020203" pitchFamily="34" charset="0"/>
            </a:endParaRPr>
          </a:p>
          <a:p>
            <a:pPr marL="0" indent="0" algn="ctr"/>
            <a:endParaRPr lang="en-US" kern="0" dirty="0">
              <a:latin typeface="Gill Sans MT" panose="020B0502020104020203" pitchFamily="34" charset="0"/>
            </a:endParaRPr>
          </a:p>
          <a:p>
            <a:pPr marL="0" indent="0" algn="ctr"/>
            <a:r>
              <a:rPr lang="en-US" kern="0" dirty="0">
                <a:latin typeface="Gill Sans MT" panose="020B0502020104020203" pitchFamily="34" charset="0"/>
                <a:hlinkClick r:id="rId3" action="ppaction://hlinkfile"/>
              </a:rPr>
              <a:t>phisoc.ulb.be</a:t>
            </a:r>
            <a:endParaRPr lang="en-US" kern="0" dirty="0">
              <a:latin typeface="Gill Sans MT" panose="020B0502020104020203" pitchFamily="34" charset="0"/>
            </a:endParaRPr>
          </a:p>
          <a:p>
            <a:pPr marL="0" indent="0" algn="ctr"/>
            <a:endParaRPr lang="en-US" kern="0" dirty="0">
              <a:latin typeface="Gill Sans MT" panose="020B0502020104020203" pitchFamily="34" charset="0"/>
            </a:endParaRPr>
          </a:p>
          <a:p>
            <a:pPr algn="ctr"/>
            <a:endParaRPr lang="en-US" kern="0" dirty="0"/>
          </a:p>
        </p:txBody>
      </p:sp>
      <p:sp>
        <p:nvSpPr>
          <p:cNvPr id="5" name="Flèche vers le bas 6">
            <a:extLst>
              <a:ext uri="{FF2B5EF4-FFF2-40B4-BE49-F238E27FC236}">
                <a16:creationId xmlns:a16="http://schemas.microsoft.com/office/drawing/2014/main" id="{266B9C3F-6732-45F4-8755-240EF3B4C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7144" y="3933056"/>
            <a:ext cx="182563" cy="469900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148852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3062FF-B7C1-47D7-A65E-D95BAEC2E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630" y="1268760"/>
            <a:ext cx="6192838" cy="36322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fr-BE" sz="4000" kern="1200" spc="-150" dirty="0">
                <a:latin typeface="Gill Sans MT" panose="020B0502020104020203" pitchFamily="34" charset="0"/>
              </a:rPr>
              <a:t>Université Libre de Bruxelles</a:t>
            </a:r>
          </a:p>
          <a:p>
            <a:pPr marL="0" indent="0" algn="ctr">
              <a:buFontTx/>
              <a:buNone/>
              <a:defRPr/>
            </a:pPr>
            <a:endParaRPr lang="fr-BE" spc="-150" dirty="0">
              <a:latin typeface="Gill Sans MT" panose="020B0502020104020203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fr-BE" sz="3600" b="1" kern="1200" spc="-150" dirty="0">
                <a:solidFill>
                  <a:srgbClr val="008FC2"/>
                </a:solidFill>
                <a:latin typeface="Gill Sans MT" panose="020B0502020104020203" pitchFamily="34" charset="0"/>
              </a:rPr>
              <a:t>       </a:t>
            </a:r>
            <a:r>
              <a:rPr lang="fr-BE" sz="44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Faculté </a:t>
            </a:r>
          </a:p>
          <a:p>
            <a:pPr marL="0" indent="0" algn="ctr">
              <a:buFontTx/>
              <a:buNone/>
              <a:defRPr/>
            </a:pPr>
            <a:r>
              <a:rPr lang="fr-BE" sz="4400" b="1" kern="1200" dirty="0">
                <a:solidFill>
                  <a:srgbClr val="0070C0"/>
                </a:solidFill>
                <a:latin typeface="Gill Sans MT" panose="020B0502020104020203" pitchFamily="34" charset="0"/>
                <a:ea typeface="Microsoft YaHei" panose="020B0503020204020204" pitchFamily="34" charset="-122"/>
              </a:rPr>
              <a:t>de Philosophie                   et Sciences sociales</a:t>
            </a:r>
          </a:p>
          <a:p>
            <a:pPr algn="ctr">
              <a:buFont typeface="Times New Roman" pitchFamily="16" charset="0"/>
              <a:buNone/>
              <a:defRPr/>
            </a:pPr>
            <a:endParaRPr lang="fr-BE" spc="-150" dirty="0">
              <a:solidFill>
                <a:srgbClr val="0099FF"/>
              </a:solidFill>
              <a:latin typeface="Gill Sans MT" panose="020B0502020104020203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fr-BE" sz="4000" kern="1200" spc="-150" dirty="0">
                <a:solidFill>
                  <a:srgbClr val="4D4D4D"/>
                </a:solidFill>
                <a:latin typeface="Gill Sans MT" panose="020B0502020104020203" pitchFamily="34" charset="0"/>
              </a:rPr>
              <a:t>4 départements</a:t>
            </a:r>
          </a:p>
        </p:txBody>
      </p:sp>
      <p:sp>
        <p:nvSpPr>
          <p:cNvPr id="5123" name="Flèche vers le bas 6">
            <a:extLst>
              <a:ext uri="{FF2B5EF4-FFF2-40B4-BE49-F238E27FC236}">
                <a16:creationId xmlns:a16="http://schemas.microsoft.com/office/drawing/2014/main" id="{CDB60A64-3A57-4AE4-A600-DF096B9F8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9049" y="1988840"/>
            <a:ext cx="182563" cy="469900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BE" altLang="fr-FR"/>
          </a:p>
        </p:txBody>
      </p:sp>
      <p:pic>
        <p:nvPicPr>
          <p:cNvPr id="5125" name="Image 5">
            <a:extLst>
              <a:ext uri="{FF2B5EF4-FFF2-40B4-BE49-F238E27FC236}">
                <a16:creationId xmlns:a16="http://schemas.microsoft.com/office/drawing/2014/main" id="{A2EEDAE6-F9C5-4105-84A6-3D24D9936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èche vers le bas 6">
            <a:extLst>
              <a:ext uri="{FF2B5EF4-FFF2-40B4-BE49-F238E27FC236}">
                <a16:creationId xmlns:a16="http://schemas.microsoft.com/office/drawing/2014/main" id="{CDB60A64-3A57-4AE4-A600-DF096B9F8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9049" y="4900960"/>
            <a:ext cx="182563" cy="469900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BE" alt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>
            <a:extLst>
              <a:ext uri="{FF2B5EF4-FFF2-40B4-BE49-F238E27FC236}">
                <a16:creationId xmlns:a16="http://schemas.microsoft.com/office/drawing/2014/main" id="{DEE16E95-47E9-42F1-AC8C-0B53283188E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8870" y="2852936"/>
            <a:ext cx="7732712" cy="216058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Char char="•"/>
              <a:defRPr/>
            </a:pPr>
            <a:r>
              <a:rPr lang="fr-BE" altLang="fr-FR" sz="2200" spc="-150" dirty="0">
                <a:solidFill>
                  <a:schemeClr val="tx1"/>
                </a:solidFill>
                <a:latin typeface="Gill Sans MT" panose="020B0502020104020203" pitchFamily="34" charset="0"/>
              </a:rPr>
              <a:t> Département de Philosophie, Éthique et Sciences des religions et de la laïcité</a:t>
            </a:r>
          </a:p>
          <a:p>
            <a:pPr marL="0" indent="0" eaLnBrk="1" hangingPunct="1">
              <a:buFont typeface="Arial" panose="020B0604020202020204" pitchFamily="34" charset="0"/>
              <a:buChar char="•"/>
              <a:defRPr/>
            </a:pPr>
            <a:r>
              <a:rPr lang="fr-BE" altLang="fr-FR" sz="2200" spc="-150" dirty="0">
                <a:solidFill>
                  <a:schemeClr val="tx1"/>
                </a:solidFill>
                <a:latin typeface="Gill Sans MT" panose="020B0502020104020203" pitchFamily="34" charset="0"/>
              </a:rPr>
              <a:t> Département de Science politique</a:t>
            </a:r>
          </a:p>
          <a:p>
            <a:pPr marL="0" indent="0" eaLnBrk="1" hangingPunct="1">
              <a:buFont typeface="Arial" panose="020B0604020202020204" pitchFamily="34" charset="0"/>
              <a:buChar char="•"/>
              <a:defRPr/>
            </a:pPr>
            <a:r>
              <a:rPr lang="fr-BE" altLang="fr-FR" sz="2200" spc="-150" dirty="0">
                <a:solidFill>
                  <a:schemeClr val="tx1"/>
                </a:solidFill>
                <a:latin typeface="Gill Sans MT" panose="020B0502020104020203" pitchFamily="34" charset="0"/>
              </a:rPr>
              <a:t> Département des Sciences sociales et des Sciences du travail</a:t>
            </a:r>
          </a:p>
          <a:p>
            <a:pPr marL="0" indent="0" eaLnBrk="1" hangingPunct="1">
              <a:buFont typeface="Arial" panose="020B0604020202020204" pitchFamily="34" charset="0"/>
              <a:buChar char="•"/>
              <a:defRPr/>
            </a:pPr>
            <a:r>
              <a:rPr lang="fr-BE" altLang="fr-FR" sz="2200" spc="-150" dirty="0">
                <a:solidFill>
                  <a:schemeClr val="tx1"/>
                </a:solidFill>
                <a:latin typeface="Gill Sans MT" panose="020B0502020104020203" pitchFamily="34" charset="0"/>
              </a:rPr>
              <a:t> Département d’Histoire, Arts et Archéologie</a:t>
            </a:r>
          </a:p>
        </p:txBody>
      </p:sp>
      <p:sp>
        <p:nvSpPr>
          <p:cNvPr id="6147" name="Text Box 7">
            <a:extLst>
              <a:ext uri="{FF2B5EF4-FFF2-40B4-BE49-F238E27FC236}">
                <a16:creationId xmlns:a16="http://schemas.microsoft.com/office/drawing/2014/main" id="{A9CD7E85-BC7F-47F9-8EEB-69DCE95B2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628775"/>
            <a:ext cx="7775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solidFill>
                <a:schemeClr val="tx1"/>
              </a:solidFill>
            </a:endParaRPr>
          </a:p>
        </p:txBody>
      </p:sp>
      <p:sp>
        <p:nvSpPr>
          <p:cNvPr id="6148" name="Text Box 8">
            <a:extLst>
              <a:ext uri="{FF2B5EF4-FFF2-40B4-BE49-F238E27FC236}">
                <a16:creationId xmlns:a16="http://schemas.microsoft.com/office/drawing/2014/main" id="{1D5EA29E-B21F-46E0-A4C8-5107EFDF1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870" y="1335077"/>
            <a:ext cx="7128519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BE" altLang="fr-FR" sz="2800" spc="-150" dirty="0">
                <a:solidFill>
                  <a:schemeClr val="tx1"/>
                </a:solidFill>
                <a:latin typeface="Gill Sans MT" panose="020B0502020104020203" pitchFamily="34" charset="0"/>
              </a:rPr>
              <a:t>La </a:t>
            </a:r>
            <a:r>
              <a:rPr lang="fr-BE" altLang="fr-FR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Faculté de Philosophie et Sciences sociales </a:t>
            </a:r>
            <a:r>
              <a:rPr lang="fr-BE" altLang="fr-FR" sz="2800" spc="-150" dirty="0">
                <a:solidFill>
                  <a:schemeClr val="tx1"/>
                </a:solidFill>
                <a:latin typeface="Gill Sans MT" panose="020B0502020104020203" pitchFamily="34" charset="0"/>
              </a:rPr>
              <a:t>regroupe 4 départements </a:t>
            </a:r>
            <a:r>
              <a:rPr lang="fr-BE" altLang="fr-FR" sz="2800" dirty="0">
                <a:solidFill>
                  <a:schemeClr val="tx1"/>
                </a:solidFill>
                <a:latin typeface="Gill Sans MT" panose="020B0502020104020203" pitchFamily="34" charset="0"/>
              </a:rPr>
              <a:t>:</a:t>
            </a:r>
            <a:endParaRPr lang="fr-FR" altLang="fr-FR" sz="2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6149" name="Image 4">
            <a:extLst>
              <a:ext uri="{FF2B5EF4-FFF2-40B4-BE49-F238E27FC236}">
                <a16:creationId xmlns:a16="http://schemas.microsoft.com/office/drawing/2014/main" id="{8AA2E99E-DE7F-470D-8F0B-3643B5D67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1874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Thèm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té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larté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1726</TotalTime>
  <Words>1604</Words>
  <Application>Microsoft Office PowerPoint</Application>
  <PresentationFormat>Affichage à l'écran (4:3)</PresentationFormat>
  <Paragraphs>300</Paragraphs>
  <Slides>59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59</vt:i4>
      </vt:variant>
    </vt:vector>
  </HeadingPairs>
  <TitlesOfParts>
    <vt:vector size="69" baseType="lpstr">
      <vt:lpstr>-apple-system</vt:lpstr>
      <vt:lpstr>Arial</vt:lpstr>
      <vt:lpstr>Calibri</vt:lpstr>
      <vt:lpstr>Gill Sans MT</vt:lpstr>
      <vt:lpstr>inherit</vt:lpstr>
      <vt:lpstr>MetaPro-Norm</vt:lpstr>
      <vt:lpstr>Segoe UI</vt:lpstr>
      <vt:lpstr>Symbol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 grades académiques</vt:lpstr>
      <vt:lpstr>Rythme des études</vt:lpstr>
      <vt:lpstr>  Évaluation</vt:lpstr>
      <vt:lpstr>Les sessions d’évaluation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Parrainage étudiant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Finalités des masters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Excellente rentrée universitaire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Adrien ANTONIOL</dc:creator>
  <cp:lastModifiedBy>DUVIVIER Aline</cp:lastModifiedBy>
  <cp:revision>442</cp:revision>
  <cp:lastPrinted>2015-09-08T09:23:51Z</cp:lastPrinted>
  <dcterms:created xsi:type="dcterms:W3CDTF">2009-05-28T14:26:08Z</dcterms:created>
  <dcterms:modified xsi:type="dcterms:W3CDTF">2022-09-13T06:18:32Z</dcterms:modified>
</cp:coreProperties>
</file>