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360" r:id="rId2"/>
    <p:sldId id="367" r:id="rId3"/>
    <p:sldId id="319" r:id="rId4"/>
    <p:sldId id="341" r:id="rId5"/>
    <p:sldId id="338" r:id="rId6"/>
    <p:sldId id="339" r:id="rId7"/>
    <p:sldId id="342" r:id="rId8"/>
    <p:sldId id="327" r:id="rId9"/>
    <p:sldId id="281" r:id="rId10"/>
    <p:sldId id="280" r:id="rId11"/>
    <p:sldId id="288" r:id="rId12"/>
    <p:sldId id="286" r:id="rId13"/>
    <p:sldId id="291" r:id="rId14"/>
    <p:sldId id="292" r:id="rId15"/>
    <p:sldId id="276" r:id="rId16"/>
    <p:sldId id="359" r:id="rId17"/>
    <p:sldId id="345" r:id="rId18"/>
    <p:sldId id="369" r:id="rId19"/>
    <p:sldId id="322" r:id="rId20"/>
    <p:sldId id="331" r:id="rId21"/>
    <p:sldId id="330" r:id="rId22"/>
    <p:sldId id="332" r:id="rId23"/>
    <p:sldId id="333" r:id="rId24"/>
    <p:sldId id="335" r:id="rId25"/>
    <p:sldId id="364" r:id="rId26"/>
    <p:sldId id="363" r:id="rId27"/>
    <p:sldId id="361" r:id="rId28"/>
    <p:sldId id="334" r:id="rId29"/>
    <p:sldId id="277" r:id="rId30"/>
    <p:sldId id="348" r:id="rId31"/>
    <p:sldId id="353" r:id="rId32"/>
    <p:sldId id="347" r:id="rId33"/>
    <p:sldId id="350" r:id="rId34"/>
    <p:sldId id="346" r:id="rId35"/>
    <p:sldId id="377" r:id="rId36"/>
    <p:sldId id="259" r:id="rId37"/>
    <p:sldId id="326" r:id="rId38"/>
    <p:sldId id="324" r:id="rId39"/>
    <p:sldId id="325" r:id="rId40"/>
    <p:sldId id="382" r:id="rId41"/>
    <p:sldId id="378" r:id="rId42"/>
    <p:sldId id="349" r:id="rId43"/>
    <p:sldId id="365" r:id="rId44"/>
    <p:sldId id="366" r:id="rId45"/>
    <p:sldId id="351" r:id="rId46"/>
    <p:sldId id="336" r:id="rId47"/>
    <p:sldId id="257" r:id="rId48"/>
    <p:sldId id="337" r:id="rId49"/>
    <p:sldId id="370" r:id="rId50"/>
    <p:sldId id="297" r:id="rId51"/>
    <p:sldId id="380" r:id="rId52"/>
    <p:sldId id="371" r:id="rId53"/>
    <p:sldId id="372" r:id="rId54"/>
    <p:sldId id="373" r:id="rId55"/>
    <p:sldId id="358" r:id="rId56"/>
    <p:sldId id="381" r:id="rId57"/>
    <p:sldId id="375" r:id="rId58"/>
    <p:sldId id="368" r:id="rId59"/>
    <p:sldId id="376" r:id="rId60"/>
    <p:sldId id="283" r:id="rId61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FC2"/>
    <a:srgbClr val="0099FF"/>
    <a:srgbClr val="0000FF"/>
    <a:srgbClr val="080808"/>
    <a:srgbClr val="000000"/>
    <a:srgbClr val="38424E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2" autoAdjust="0"/>
    <p:restoredTop sz="94737" autoAdjust="0"/>
  </p:normalViewPr>
  <p:slideViewPr>
    <p:cSldViewPr>
      <p:cViewPr varScale="1">
        <p:scale>
          <a:sx n="62" d="100"/>
          <a:sy n="62" d="100"/>
        </p:scale>
        <p:origin x="101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0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388341E-8087-4A0D-AED0-DB84EAED52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CD847AA-8F17-4A33-8E7B-D25677111C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87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78EC6B09-E49F-4D76-93A1-37E797456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326C4C7-A336-4FF0-A4AD-137673BAF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995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2B52B0D-F35A-4077-8A9C-77D18D066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3EAE9BB-80B1-4FC0-8B48-6A44E3816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6E04E0-54B4-4EBF-9873-F9454A93F1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4E81-30E3-48DC-A60A-1466231B34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43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095B0E-7A48-43F5-B6D0-01BEDD8F3F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1A5D5-39F2-4267-B61A-7E96899871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70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4DAF59-2BF6-4717-B10E-B7E0777082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B6D3-493B-4735-9B02-5DA25E3167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6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3108A3-ED09-4818-B895-78768F7700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EBB1-0F4D-47E5-8A5B-D9B9CEDC8F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28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CFADB1-C533-4525-AF58-4A46A3739C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11BE-89ED-47B9-9A1E-E80B43437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64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7013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038600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FA1CB-EF54-494B-9395-ACAFEF0B24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C110-248C-4ADC-9CC8-A1D9721C42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419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AE3CF9-3B12-42B5-8974-407F2F4FE4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2D1-4519-49A8-9ACA-EC1A874520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20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751F0-46C0-4A23-AE7B-754F3A7BF2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CB05-4DF3-46D2-A7EF-61A34B5256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7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8F2DEA9-D675-41F3-BA6B-E6E4B538CB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8AD1-384F-471D-BD59-A76B74973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12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54E6AC-BB6A-41B9-88CC-EFDF68D0F2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A50E-FBD1-443C-915C-3DD2CC044D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4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C2E1F-E35A-4722-9A9E-EDBD20A913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A60D-4D87-4497-BFE3-2E7765A400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2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C7F4C55-B9C3-4325-A7CA-81F941C1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28588"/>
            <a:ext cx="7208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ACC1870-A3D3-48A7-A7CC-FD277FBD5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8013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D886CD80-3FD4-4EB2-93AF-AF1C04A3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94DEE930-65A5-4737-B011-6D3138BC5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E77819B-7737-474C-A5CA-A1CB1CE060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7E575A-2E65-4E53-8BB0-B9CE3FCEFB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phisoc.ulb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b.be/fr/horair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v.ulb.ac.be/login/index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ulb.be/login?service=https%3A%2F%2Fmonulb.ulb.be%2Fc%2Fportal%2Flogin%3Fredirect%3D%2Ffr%2Fgroup%2Fmonulb&amp;locale=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isoc.ulb.be/fr/etudier-a-l-etranger" TargetMode="External"/><Relationship Id="rId2" Type="http://schemas.openxmlformats.org/officeDocument/2006/relationships/hyperlink" Target="mailto:pipsout@ulb.b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ulb.be" TargetMode="External"/><Relationship Id="rId5" Type="http://schemas.openxmlformats.org/officeDocument/2006/relationships/hyperlink" Target="https://www.instagram.com/ulb_phisoc/" TargetMode="External"/><Relationship Id="rId4" Type="http://schemas.openxmlformats.org/officeDocument/2006/relationships/hyperlink" Target="https://www.facebook.com/ulb.phisoc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psycampus@ulb.ac.be" TargetMode="External"/><Relationship Id="rId3" Type="http://schemas.openxmlformats.org/officeDocument/2006/relationships/hyperlink" Target="mailto:sse@ulb.be" TargetMode="External"/><Relationship Id="rId7" Type="http://schemas.openxmlformats.org/officeDocument/2006/relationships/hyperlink" Target="https://www.ulb.be/san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sycampus@ssmulb.be" TargetMode="External"/><Relationship Id="rId5" Type="http://schemas.openxmlformats.org/officeDocument/2006/relationships/hyperlink" Target="https://www.aimeralulb.be/" TargetMode="External"/><Relationship Id="rId4" Type="http://schemas.openxmlformats.org/officeDocument/2006/relationships/hyperlink" Target="mailto:ebs.esh@ulb.be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hilosophie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meekers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ousra.chahboun@ulb.b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haa@ulb.be" TargetMode="External"/><Relationship Id="rId2" Type="http://schemas.openxmlformats.org/officeDocument/2006/relationships/hyperlink" Target="mailto:histoire@ulb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master.gecu@ulb.be" TargetMode="External"/><Relationship Id="rId4" Type="http://schemas.openxmlformats.org/officeDocument/2006/relationships/hyperlink" Target="mailto:musicologie@ulb.b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berthold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abienne.hoebeeck@ulb.be" TargetMode="External"/><Relationship Id="rId4" Type="http://schemas.openxmlformats.org/officeDocument/2006/relationships/hyperlink" Target="mailto:Delphine.defosse@ulb.b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ap.phisoc@ulb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soc.ulb.b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epss.ulb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psulb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facebook.com/CPSULB" TargetMode="External"/><Relationship Id="rId4" Type="http://schemas.openxmlformats.org/officeDocument/2006/relationships/hyperlink" Target="https://www.instagram.com/insta_cps/?utm_medium=copy_link&amp;fbclid=IwAR11kwpnJRVS-bLiBq-N2KxDLI3f0tmVQFmvs8O_M9bFgsWFPTxLjwRPnw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chaa.ulb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plulb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rclehistoir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www.cerclehistoire.be/" TargetMode="External"/><Relationship Id="rId4" Type="http://schemas.openxmlformats.org/officeDocument/2006/relationships/hyperlink" Target="https://www.instagram.com/cerclehistoire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cesaulb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hyperlink" Target="https://instagram.com/cesa.ulb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election.phisoc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uideetudiant.phisoc.ulb.b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fond, intérieur, gens, scène&#10;&#10;Description générée automatiquement">
            <a:extLst>
              <a:ext uri="{FF2B5EF4-FFF2-40B4-BE49-F238E27FC236}">
                <a16:creationId xmlns:a16="http://schemas.microsoft.com/office/drawing/2014/main" id="{C84B22D5-9D3E-414F-ABAE-C678E9F2B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36" r="-756"/>
          <a:stretch/>
        </p:blipFill>
        <p:spPr>
          <a:xfrm>
            <a:off x="-2124744" y="0"/>
            <a:ext cx="12999355" cy="68460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E87842-9BDB-4B6A-BDB5-421D8512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9160"/>
            <a:ext cx="7127776" cy="18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DEE16E95-47E9-42F1-AC8C-0B53283188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8870" y="2852936"/>
            <a:ext cx="7732712" cy="21605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 Philosophie, Éthique et Sciences des religions et de la laïcité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 Science politique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des Sciences sociales et des Sciences du travail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d’Histoire, Arts et Archéologie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A9CD7E85-BC7F-47F9-8EEB-69DCE95B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1D5EA29E-B21F-46E0-A4C8-5107EFDF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70" y="1335077"/>
            <a:ext cx="712851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BE" altLang="fr-FR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La </a:t>
            </a:r>
            <a:r>
              <a:rPr lang="fr-BE" alt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Faculté de Philosophie et Sciences sociales </a:t>
            </a:r>
            <a:r>
              <a:rPr lang="fr-BE" altLang="fr-FR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regroupe 4 départements </a:t>
            </a:r>
            <a:r>
              <a:rPr lang="fr-BE" altLang="fr-FR" sz="28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  <a:endParaRPr lang="fr-FR" altLang="fr-FR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9" name="Image 4">
            <a:extLst>
              <a:ext uri="{FF2B5EF4-FFF2-40B4-BE49-F238E27FC236}">
                <a16:creationId xmlns:a16="http://schemas.microsoft.com/office/drawing/2014/main" id="{8AA2E99E-DE7F-470D-8F0B-3643B5D6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BAF38839-AF5C-404E-A314-2E267730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80" y="836712"/>
            <a:ext cx="7283450" cy="1143000"/>
          </a:xfr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3 grades académiques</a:t>
            </a:r>
          </a:p>
        </p:txBody>
      </p:sp>
      <p:sp>
        <p:nvSpPr>
          <p:cNvPr id="11267" name="ZoneTexte 2">
            <a:extLst>
              <a:ext uri="{FF2B5EF4-FFF2-40B4-BE49-F238E27FC236}">
                <a16:creationId xmlns:a16="http://schemas.microsoft.com/office/drawing/2014/main" id="{69CFDD0A-56CD-4FB5-A2D6-3C489F9C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255" y="2351522"/>
            <a:ext cx="77771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4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Le grade académique: sanctionne la réussite d’un cycle </a:t>
            </a:r>
          </a:p>
        </p:txBody>
      </p:sp>
      <p:sp>
        <p:nvSpPr>
          <p:cNvPr id="4" name="Carré corné 3">
            <a:extLst>
              <a:ext uri="{FF2B5EF4-FFF2-40B4-BE49-F238E27FC236}">
                <a16:creationId xmlns:a16="http://schemas.microsoft.com/office/drawing/2014/main" id="{785A2EA7-15E0-40DC-97B1-CE0033A73CFF}"/>
              </a:ext>
            </a:extLst>
          </p:cNvPr>
          <p:cNvSpPr/>
          <p:nvPr/>
        </p:nvSpPr>
        <p:spPr>
          <a:xfrm>
            <a:off x="2339752" y="3212976"/>
            <a:ext cx="5256213" cy="1655762"/>
          </a:xfrm>
          <a:prstGeom prst="foldedCorner">
            <a:avLst/>
          </a:prstGeom>
          <a:solidFill>
            <a:srgbClr val="008FC2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Bachelier: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er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Master:     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99FF"/>
                </a:solidFill>
                <a:latin typeface="Gill Sans MT" panose="020B0502020104020203" pitchFamily="34" charset="0"/>
              </a:rPr>
              <a:t>Docteur</a:t>
            </a: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:   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3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</p:txBody>
      </p:sp>
      <p:pic>
        <p:nvPicPr>
          <p:cNvPr id="11269" name="Image 4">
            <a:extLst>
              <a:ext uri="{FF2B5EF4-FFF2-40B4-BE49-F238E27FC236}">
                <a16:creationId xmlns:a16="http://schemas.microsoft.com/office/drawing/2014/main" id="{0CE42574-CBEE-4736-88B0-3CD3FFC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4">
            <a:extLst>
              <a:ext uri="{FF2B5EF4-FFF2-40B4-BE49-F238E27FC236}">
                <a16:creationId xmlns:a16="http://schemas.microsoft.com/office/drawing/2014/main" id="{B2E6A2A4-12EC-45A6-B460-2E17075E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68482"/>
            <a:ext cx="7283450" cy="1143000"/>
          </a:xfrm>
        </p:spPr>
        <p:txBody>
          <a:bodyPr/>
          <a:lstStyle/>
          <a:p>
            <a:pPr>
              <a:defRPr/>
            </a:pP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Rythme des études</a:t>
            </a:r>
          </a:p>
        </p:txBody>
      </p:sp>
      <p:pic>
        <p:nvPicPr>
          <p:cNvPr id="10249" name="Image 9">
            <a:extLst>
              <a:ext uri="{FF2B5EF4-FFF2-40B4-BE49-F238E27FC236}">
                <a16:creationId xmlns:a16="http://schemas.microsoft.com/office/drawing/2014/main" id="{CFAF4D30-A312-4655-8712-07792E24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E59BC5-93EA-4EBD-9573-745759A72D42}"/>
              </a:ext>
            </a:extLst>
          </p:cNvPr>
          <p:cNvSpPr txBox="1"/>
          <p:nvPr/>
        </p:nvSpPr>
        <p:spPr>
          <a:xfrm>
            <a:off x="1331640" y="2564904"/>
            <a:ext cx="70674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rgbClr val="0099FF"/>
                </a:solidFill>
                <a:latin typeface="Gill Sans MT" panose="020B0502020104020203" pitchFamily="34" charset="0"/>
              </a:rPr>
              <a:t>Trois quadrimestres 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chacun </a:t>
            </a:r>
            <a:r>
              <a:rPr lang="fr-BE" sz="2800" dirty="0">
                <a:solidFill>
                  <a:srgbClr val="0099FF"/>
                </a:solidFill>
                <a:latin typeface="Gill Sans MT" panose="020B0502020104020203" pitchFamily="34" charset="0"/>
              </a:rPr>
              <a:t>suivis d’une période d’évaluation 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: </a:t>
            </a:r>
          </a:p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2 </a:t>
            </a:r>
            <a:r>
              <a:rPr lang="fr-BE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quadris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 d’enseignement (12 semaines) et</a:t>
            </a:r>
          </a:p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le 3</a:t>
            </a:r>
            <a:r>
              <a:rPr lang="fr-BE" sz="28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ème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, en été, permettant stages ou préparations.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4">
            <a:extLst>
              <a:ext uri="{FF2B5EF4-FFF2-40B4-BE49-F238E27FC236}">
                <a16:creationId xmlns:a16="http://schemas.microsoft.com/office/drawing/2014/main" id="{28E34428-63FC-470E-BD1E-4A350637B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580437" cy="850900"/>
          </a:xfrm>
        </p:spPr>
        <p:txBody>
          <a:bodyPr/>
          <a:lstStyle/>
          <a:p>
            <a:pPr>
              <a:defRPr/>
            </a:pPr>
            <a:r>
              <a:rPr lang="fr-BE" altLang="fr-FR" sz="3200" dirty="0">
                <a:latin typeface="MetaPro-Norm" panose="020B0504030101020102" pitchFamily="34" charset="0"/>
              </a:rPr>
              <a:t>  </a:t>
            </a: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Évaluation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BB0E40-B20D-4BF2-BC1E-240D010D7D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488237" cy="4897438"/>
          </a:xfrm>
        </p:spPr>
        <p:txBody>
          <a:bodyPr/>
          <a:lstStyle/>
          <a:p>
            <a:r>
              <a:rPr lang="fr-BE" altLang="fr-FR" sz="2400" dirty="0">
                <a:latin typeface="MetaPro-Norm" panose="020B0504030101020102" pitchFamily="34" charset="0"/>
              </a:rPr>
              <a:t>	Toutes les Unités d’enseignement (UE) sont évaluées à l’issue du quadrimestre.</a:t>
            </a:r>
            <a:br>
              <a:rPr lang="fr-BE" altLang="fr-FR" sz="800" dirty="0">
                <a:latin typeface="MetaPro-Norm" panose="020B0504030101020102" pitchFamily="34" charset="0"/>
              </a:rPr>
            </a:br>
            <a:endParaRPr lang="fr-BE" altLang="fr-FR" sz="2400" dirty="0">
              <a:latin typeface="MetaPro-Norm" panose="020B0504030101020102" pitchFamily="34" charset="0"/>
            </a:endParaRPr>
          </a:p>
          <a:p>
            <a:r>
              <a:rPr lang="fr-BE" altLang="fr-FR" sz="2400" dirty="0">
                <a:latin typeface="MetaPro-Norm" panose="020B0504030101020102" pitchFamily="34" charset="0"/>
              </a:rPr>
              <a:t>	Une UE est déclarée réussie et les crédits correspondants acquis pour toute </a:t>
            </a:r>
            <a: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  <a:t>note obtenue supérieure ou égale à 10.</a:t>
            </a:r>
            <a:b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</a:br>
            <a:endParaRPr lang="fr-BE" altLang="fr-FR" sz="2400" dirty="0">
              <a:solidFill>
                <a:srgbClr val="0099FF"/>
              </a:solidFill>
              <a:latin typeface="MetaPro-Norm" panose="020B0504030101020102" pitchFamily="34" charset="0"/>
            </a:endParaRPr>
          </a:p>
          <a:p>
            <a:r>
              <a:rPr lang="fr-BE" altLang="fr-FR" sz="2400" dirty="0">
                <a:latin typeface="MetaPro-Norm" panose="020B0504030101020102" pitchFamily="34" charset="0"/>
              </a:rPr>
              <a:t>	Une fois l’ensemble des crédits acquis, le jury prononce la réussite du cycle et attribue éventuellement une </a:t>
            </a:r>
            <a: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  <a:t>mention de cycle</a:t>
            </a:r>
            <a:r>
              <a:rPr lang="fr-BE" altLang="fr-FR" sz="1600" dirty="0">
                <a:solidFill>
                  <a:srgbClr val="0099FF"/>
                </a:solidFill>
                <a:latin typeface="MetaPro-Norm" panose="020B0504030101020102" pitchFamily="34" charset="0"/>
              </a:rPr>
              <a:t> . </a:t>
            </a:r>
          </a:p>
          <a:p>
            <a:r>
              <a:rPr lang="fr-BE" altLang="fr-FR" sz="1800" dirty="0">
                <a:solidFill>
                  <a:srgbClr val="0099FF"/>
                </a:solidFill>
                <a:latin typeface="MetaPro-Norm" panose="020B0504030101020102" pitchFamily="34" charset="0"/>
              </a:rPr>
              <a:t>	</a:t>
            </a:r>
            <a:r>
              <a:rPr lang="fr-BE" altLang="fr-FR" sz="1600" dirty="0">
                <a:solidFill>
                  <a:srgbClr val="0099FF"/>
                </a:solidFill>
                <a:latin typeface="MetaPro-Norm" panose="020B0504030101020102" pitchFamily="34" charset="0"/>
              </a:rPr>
              <a:t>(Satisfaction, Distinction, Grande distinction, La plus grande distinction)</a:t>
            </a:r>
          </a:p>
        </p:txBody>
      </p:sp>
      <p:pic>
        <p:nvPicPr>
          <p:cNvPr id="12292" name="Image 3">
            <a:extLst>
              <a:ext uri="{FF2B5EF4-FFF2-40B4-BE49-F238E27FC236}">
                <a16:creationId xmlns:a16="http://schemas.microsoft.com/office/drawing/2014/main" id="{2E055D79-F60D-46FE-9770-9586581F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D1AAC7C-662F-4796-9A4C-D9C375011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1484784"/>
            <a:ext cx="7272338" cy="1143000"/>
          </a:xfrm>
        </p:spPr>
        <p:txBody>
          <a:bodyPr/>
          <a:lstStyle/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Les sessions d’évaluation</a:t>
            </a:r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E530DB-4C38-48A7-9B72-D5C4BD43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2963863"/>
            <a:ext cx="7416180" cy="3417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altLang="fr-FR" sz="2000" dirty="0">
                <a:solidFill>
                  <a:srgbClr val="4D4D4D"/>
                </a:solidFill>
                <a:latin typeface="MetaPro-Norm" panose="020B0504030101020102" pitchFamily="34" charset="0"/>
                <a:cs typeface="Times New Roman" panose="02020603050405020304" pitchFamily="18" charset="0"/>
              </a:rPr>
              <a:t> 	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La </a:t>
            </a:r>
            <a:r>
              <a:rPr lang="fr-BE" altLang="fr-FR" sz="28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1ère session d’évaluation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intervient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en janvier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pour les activités d’apprentissage se terminant en décembre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et fin mai/début juin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pour les activités d’apprentissage du 2</a:t>
            </a:r>
            <a:r>
              <a:rPr lang="fr-BE" altLang="fr-FR" sz="2000" baseline="30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quadrimestre. </a:t>
            </a:r>
            <a:b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fr-BE" altLang="fr-FR" sz="2000" dirty="0">
              <a:solidFill>
                <a:srgbClr val="4D4D4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	La </a:t>
            </a:r>
            <a:r>
              <a:rPr lang="fr-BE" altLang="fr-FR" sz="28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2e session d’évaluation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lieu dans la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deuxième moitié du mois d’août et la première semaine de septembre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Image 3">
            <a:extLst>
              <a:ext uri="{FF2B5EF4-FFF2-40B4-BE49-F238E27FC236}">
                <a16:creationId xmlns:a16="http://schemas.microsoft.com/office/drawing/2014/main" id="{C91016B0-6144-4D1E-8EBF-AB0C0719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D8253873-0455-48B5-922F-A4C90368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82" y="977230"/>
            <a:ext cx="7210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Personnes de référence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1CEC0C5B-2C76-42A2-84BC-4FFB603F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239541"/>
            <a:ext cx="7201223" cy="374441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corps académique – PROFESSEUR.ES</a:t>
            </a: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corps scientifique – ASSISTANT.ES, CHERCHEUR.SES</a:t>
            </a: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PATGS ou personnel administratif, technique, de gestion et de service (secrétariats et autres services de la Faculté et de l’Université en général)</a:t>
            </a:r>
          </a:p>
          <a:p>
            <a:pPr marL="1587" indent="0" algn="ctr" eaLnBrk="1" hangingPunct="1">
              <a:spcBef>
                <a:spcPts val="450"/>
              </a:spcBef>
              <a:buClr>
                <a:srgbClr val="4D4D4D"/>
              </a:buClr>
              <a:defRPr/>
            </a:pPr>
            <a:endParaRPr lang="fr-BE" altLang="fr-FR" sz="1800" dirty="0">
              <a:solidFill>
                <a:srgbClr val="4D4D4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1587" indent="0" algn="ctr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8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INFOS – CONTACTS – SECRETARIATS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BE" altLang="fr-FR" sz="1800" b="1" dirty="0">
              <a:solidFill>
                <a:srgbClr val="003399"/>
              </a:solidFill>
              <a:latin typeface="MetaPro-Norm" panose="020B0504030101020102" pitchFamily="34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BE" altLang="fr-FR" sz="1800" dirty="0">
              <a:solidFill>
                <a:srgbClr val="4D4D4D"/>
              </a:solidFill>
              <a:cs typeface="Times New Roman" panose="02020603050405020304" pitchFamily="18" charset="0"/>
            </a:endParaRPr>
          </a:p>
        </p:txBody>
      </p:sp>
      <p:pic>
        <p:nvPicPr>
          <p:cNvPr id="15364" name="Image 3">
            <a:extLst>
              <a:ext uri="{FF2B5EF4-FFF2-40B4-BE49-F238E27FC236}">
                <a16:creationId xmlns:a16="http://schemas.microsoft.com/office/drawing/2014/main" id="{D993672C-5CBE-4405-A06F-4320113C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vers le bas 6">
            <a:extLst>
              <a:ext uri="{FF2B5EF4-FFF2-40B4-BE49-F238E27FC236}">
                <a16:creationId xmlns:a16="http://schemas.microsoft.com/office/drawing/2014/main" id="{803921F1-5C64-40D8-9583-21BED563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942557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79CA3-3415-4C02-97EE-C8D2AA31B3DF}"/>
              </a:ext>
            </a:extLst>
          </p:cNvPr>
          <p:cNvSpPr txBox="1">
            <a:spLocks noChangeArrowheads="1"/>
          </p:cNvSpPr>
          <p:nvPr/>
        </p:nvSpPr>
        <p:spPr>
          <a:xfrm>
            <a:off x="1315144" y="5423355"/>
            <a:ext cx="7272338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450"/>
              </a:spcBef>
              <a:buClrTx/>
              <a:defRPr/>
            </a:pPr>
            <a:r>
              <a:rPr lang="en-US" sz="3200" kern="0" dirty="0">
                <a:latin typeface="Gill Sans MT" panose="020B0502020104020203" pitchFamily="34" charset="0"/>
                <a:hlinkClick r:id="rId4" action="ppaction://hlinkfile"/>
              </a:rPr>
              <a:t>phisoc.ulb.be</a:t>
            </a:r>
            <a:endParaRPr lang="en-US" sz="3200" kern="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3" descr="plan Solbosch.tiff">
            <a:extLst>
              <a:ext uri="{FF2B5EF4-FFF2-40B4-BE49-F238E27FC236}">
                <a16:creationId xmlns:a16="http://schemas.microsoft.com/office/drawing/2014/main" id="{C381D851-6725-4FC7-B8FB-27B8C0FB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"/>
          <a:stretch>
            <a:fillRect/>
          </a:stretch>
        </p:blipFill>
        <p:spPr bwMode="auto">
          <a:xfrm>
            <a:off x="3190737" y="1977510"/>
            <a:ext cx="4273390" cy="29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18">
            <a:extLst>
              <a:ext uri="{FF2B5EF4-FFF2-40B4-BE49-F238E27FC236}">
                <a16:creationId xmlns:a16="http://schemas.microsoft.com/office/drawing/2014/main" id="{E92B4437-DF40-46A8-921A-B81B4A42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441" y="3485347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5BE267-5D35-4A31-8DA5-BE1CE3C04CD2}"/>
              </a:ext>
            </a:extLst>
          </p:cNvPr>
          <p:cNvCxnSpPr>
            <a:cxnSpLocks/>
            <a:stCxn id="44" idx="2"/>
          </p:cNvCxnSpPr>
          <p:nvPr/>
        </p:nvCxnSpPr>
        <p:spPr>
          <a:xfrm flipH="1" flipV="1">
            <a:off x="2936439" y="3098569"/>
            <a:ext cx="1269069" cy="327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4FB72CD-FC77-4235-B998-6249CE7562C7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3034956" y="3777014"/>
            <a:ext cx="1103195" cy="9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15">
            <a:extLst>
              <a:ext uri="{FF2B5EF4-FFF2-40B4-BE49-F238E27FC236}">
                <a16:creationId xmlns:a16="http://schemas.microsoft.com/office/drawing/2014/main" id="{44C7398F-3508-40B3-A713-89DB23F7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861" y="5319252"/>
            <a:ext cx="7920880" cy="7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br>
              <a:rPr lang="fr-BE" altLang="fr-FR" sz="1575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</a:br>
            <a:r>
              <a:rPr lang="fr-BE" altLang="fr-FR" sz="24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Bâtiment S - Bâtiment J56 - Bâtiment H - Bâtiment NA</a:t>
            </a:r>
            <a:endParaRPr lang="fr-BE" altLang="fr-FR" sz="1575" dirty="0">
              <a:solidFill>
                <a:schemeClr val="bg2">
                  <a:lumMod val="1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7" name="Image 2">
            <a:extLst>
              <a:ext uri="{FF2B5EF4-FFF2-40B4-BE49-F238E27FC236}">
                <a16:creationId xmlns:a16="http://schemas.microsoft.com/office/drawing/2014/main" id="{ED4C2D4C-72A6-4C7D-B69B-3FC75313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233" y="2580705"/>
            <a:ext cx="522649" cy="7798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4">
            <a:extLst>
              <a:ext uri="{FF2B5EF4-FFF2-40B4-BE49-F238E27FC236}">
                <a16:creationId xmlns:a16="http://schemas.microsoft.com/office/drawing/2014/main" id="{1BB81D66-63F0-4009-BB05-ECA4C2D3D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660" y="3488899"/>
            <a:ext cx="892366" cy="5984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1" descr="IMG_1411.JPG">
            <a:extLst>
              <a:ext uri="{FF2B5EF4-FFF2-40B4-BE49-F238E27FC236}">
                <a16:creationId xmlns:a16="http://schemas.microsoft.com/office/drawing/2014/main" id="{244BD1DB-A7D3-484F-B16F-4E05527638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62"/>
          <a:stretch>
            <a:fillRect/>
          </a:stretch>
        </p:blipFill>
        <p:spPr bwMode="auto">
          <a:xfrm>
            <a:off x="7855078" y="2276824"/>
            <a:ext cx="984647" cy="6869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1">
            <a:extLst>
              <a:ext uri="{FF2B5EF4-FFF2-40B4-BE49-F238E27FC236}">
                <a16:creationId xmlns:a16="http://schemas.microsoft.com/office/drawing/2014/main" id="{DE002F18-FD24-435D-B164-19EE4F95BB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04" t="13472"/>
          <a:stretch>
            <a:fillRect/>
          </a:stretch>
        </p:blipFill>
        <p:spPr bwMode="auto">
          <a:xfrm>
            <a:off x="7839005" y="3279289"/>
            <a:ext cx="1016794" cy="642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e 18">
            <a:extLst>
              <a:ext uri="{FF2B5EF4-FFF2-40B4-BE49-F238E27FC236}">
                <a16:creationId xmlns:a16="http://schemas.microsoft.com/office/drawing/2014/main" id="{35B4B938-6D19-4FC7-AA9E-6B6329E7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151" y="3585009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sp>
        <p:nvSpPr>
          <p:cNvPr id="44" name="Ellipse 18">
            <a:extLst>
              <a:ext uri="{FF2B5EF4-FFF2-40B4-BE49-F238E27FC236}">
                <a16:creationId xmlns:a16="http://schemas.microsoft.com/office/drawing/2014/main" id="{AA96DDB9-97E9-4FA2-8437-BCBB526B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508" y="3234347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sp>
        <p:nvSpPr>
          <p:cNvPr id="53" name="Ellipse 18">
            <a:extLst>
              <a:ext uri="{FF2B5EF4-FFF2-40B4-BE49-F238E27FC236}">
                <a16:creationId xmlns:a16="http://schemas.microsoft.com/office/drawing/2014/main" id="{B644BB4C-2EB2-49C3-9412-435E75D4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19" y="3646963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7A821A7-456E-4B4B-9982-19A5CBC53218}"/>
              </a:ext>
            </a:extLst>
          </p:cNvPr>
          <p:cNvCxnSpPr>
            <a:cxnSpLocks/>
          </p:cNvCxnSpPr>
          <p:nvPr/>
        </p:nvCxnSpPr>
        <p:spPr>
          <a:xfrm flipV="1">
            <a:off x="5703474" y="2815267"/>
            <a:ext cx="2125111" cy="9141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38D1295-5D8B-4BF9-BED1-14BB5CCEA41C}"/>
              </a:ext>
            </a:extLst>
          </p:cNvPr>
          <p:cNvCxnSpPr>
            <a:cxnSpLocks/>
          </p:cNvCxnSpPr>
          <p:nvPr/>
        </p:nvCxnSpPr>
        <p:spPr>
          <a:xfrm flipV="1">
            <a:off x="5327432" y="3823185"/>
            <a:ext cx="2511573" cy="135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2" name="Image 4">
            <a:extLst>
              <a:ext uri="{FF2B5EF4-FFF2-40B4-BE49-F238E27FC236}">
                <a16:creationId xmlns:a16="http://schemas.microsoft.com/office/drawing/2014/main" id="{D6A41EDE-C9CF-4A03-B3F5-6BEDBA53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5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">
            <a:extLst>
              <a:ext uri="{FF2B5EF4-FFF2-40B4-BE49-F238E27FC236}">
                <a16:creationId xmlns:a16="http://schemas.microsoft.com/office/drawing/2014/main" id="{D920A9D9-5CC4-4512-AC6F-B6D24EE5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74" y="704327"/>
            <a:ext cx="7210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4 bâtiments pour la faculté</a:t>
            </a:r>
          </a:p>
        </p:txBody>
      </p:sp>
    </p:spTree>
    <p:extLst>
      <p:ext uri="{BB962C8B-B14F-4D97-AF65-F5344CB8AC3E}">
        <p14:creationId xmlns:p14="http://schemas.microsoft.com/office/powerpoint/2010/main" val="9761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A538207-6F5B-4B99-BEDB-BB718AA8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8064896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Comment trouver un local ?</a:t>
            </a:r>
            <a:endParaRPr lang="fr-BE" altLang="fr-FR" sz="36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000" kern="0" dirty="0">
                <a:solidFill>
                  <a:srgbClr val="4D4D4D"/>
                </a:solidFill>
                <a:latin typeface="MetaPro-Norm" panose="020B0504030101020102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F7362C-7ACF-49C3-BD3B-FC316B45CB76}"/>
              </a:ext>
            </a:extLst>
          </p:cNvPr>
          <p:cNvSpPr txBox="1"/>
          <p:nvPr/>
        </p:nvSpPr>
        <p:spPr>
          <a:xfrm>
            <a:off x="1187624" y="1898910"/>
            <a:ext cx="75608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4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fr-BE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Ex. : S.U D 2 120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ère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lettre indique le campus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lettre indique le bâtiment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(La 3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s’il y en a une indique la porte du bâtiment)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 premier chiffre indique le niveau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Les chiffres suivants indiquent le numéro de local</a:t>
            </a: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= </a:t>
            </a:r>
            <a:r>
              <a:rPr lang="fr-BE" sz="24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Solbosch</a:t>
            </a:r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, bâtiment U, porte D, niveau 2, local 120</a:t>
            </a:r>
            <a:endParaRPr lang="fr-BE" sz="28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8E87C97-FA10-419A-A2FA-67DF80C8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8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85F19-13FD-40BD-911A-F88687F0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052736"/>
            <a:ext cx="7489527" cy="44243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MINERVAL</a:t>
            </a:r>
          </a:p>
          <a:p>
            <a:pPr marL="0" indent="0" algn="ctr">
              <a:buFontTx/>
              <a:buNone/>
              <a:defRPr/>
            </a:pPr>
            <a:b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Vous devez payer vos </a:t>
            </a:r>
          </a:p>
          <a:p>
            <a:pPr marL="0" indent="0" algn="ctr">
              <a:buFontTx/>
              <a:buNone/>
              <a:defRPr/>
            </a:pPr>
            <a:r>
              <a:rPr lang="fr-BE" sz="36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DROITS D’INSCRIPTION :</a:t>
            </a:r>
          </a:p>
          <a:p>
            <a:pPr marL="0" indent="0" algn="ctr">
              <a:buFontTx/>
              <a:buNone/>
              <a:defRPr/>
            </a:pP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50 € </a:t>
            </a:r>
            <a:r>
              <a:rPr lang="fr-BE" sz="2800" u="sng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AVANT le 31/10/2022</a:t>
            </a: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suivi du solde avant le 01/02/23</a:t>
            </a:r>
          </a:p>
          <a:p>
            <a:pPr marL="0" indent="0" algn="ctr">
              <a:buFontTx/>
              <a:buNone/>
              <a:defRPr/>
            </a:pPr>
            <a:br>
              <a:rPr lang="fr-BE" sz="28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fr-BE" sz="28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sinon l’année est perdue, il n’y aura AUCUN rattrapage possible !</a:t>
            </a:r>
          </a:p>
          <a:p>
            <a:pPr>
              <a:buFont typeface="Times New Roman" pitchFamily="16" charset="0"/>
              <a:buNone/>
              <a:defRPr/>
            </a:pPr>
            <a:endParaRPr lang="fr-BE" dirty="0"/>
          </a:p>
        </p:txBody>
      </p:sp>
      <p:pic>
        <p:nvPicPr>
          <p:cNvPr id="25603" name="Image 3">
            <a:extLst>
              <a:ext uri="{FF2B5EF4-FFF2-40B4-BE49-F238E27FC236}">
                <a16:creationId xmlns:a16="http://schemas.microsoft.com/office/drawing/2014/main" id="{CFA98C52-ED2F-4076-9519-67CF208C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2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0CB23E-2C53-43F5-A3DC-48B92432CCF9}"/>
              </a:ext>
            </a:extLst>
          </p:cNvPr>
          <p:cNvSpPr txBox="1"/>
          <p:nvPr/>
        </p:nvSpPr>
        <p:spPr>
          <a:xfrm>
            <a:off x="3347864" y="908720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Email ULB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18EC1BC-8545-40FC-9E51-0917682F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A97E3BE-3A7D-45A1-B401-2ECFB3CA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76872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b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Seul email officiel et de communication avec nous …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A consulter tous les jours.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Application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OUTLOOK</a:t>
            </a: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 disponible sur smartphone.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0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FC9876-E590-40D8-86D6-1DA7AFB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A35B5D0-4049-4096-8DC7-5A44AD356055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079209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Valérie PIETTE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40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Doyenne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Faculté de Philosophie et Sciences sociales</a:t>
            </a:r>
            <a:endParaRPr lang="fr-FR" altLang="fr-FR" sz="2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1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04864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HORAIRES</a:t>
            </a:r>
            <a: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Des cours et des examens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b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</a:b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Nouveau portail en ligne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HORAIRES ULB (Time Edit)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3600" spc="-150" dirty="0">
                <a:solidFill>
                  <a:srgbClr val="0000FF"/>
                </a:solidFill>
                <a:latin typeface="MetaPro-Norm" panose="020B050403010102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ulb.be/fr/horaires</a:t>
            </a:r>
            <a:endParaRPr lang="fr-BE" altLang="fr-FR" sz="3600" spc="-150" dirty="0">
              <a:solidFill>
                <a:srgbClr val="0000FF"/>
              </a:solidFill>
              <a:latin typeface="MetaPro-Norm" panose="020B0504030101020102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4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276872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IMPORTANT – pratique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rgbClr val="4D4D4D"/>
                </a:solidFill>
                <a:latin typeface="Gill Sans MT" panose="020B0502020104020203" pitchFamily="34" charset="0"/>
              </a:rPr>
              <a:t>Vous pouvez vous connecter au portail horaires même si votre ID numérique étudiant n’est pas encore activé, idem pour l’UV, jusqu’à fin septembre.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8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121063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L’Université virtuelle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« L’UV »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Portail en ligne où sont transmis les supports de cours du corps professoral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3600" u="sng" spc="-150" dirty="0">
                <a:solidFill>
                  <a:srgbClr val="0000FF"/>
                </a:solidFill>
                <a:latin typeface="MetaPro-Norm" panose="020B0504030101020102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uv.ulb.ac.be/login/index.php</a:t>
            </a:r>
            <a:endParaRPr lang="fr-BE" altLang="fr-FR" sz="3600" kern="0" dirty="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7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858710C-CDC2-49F1-969C-7C52F102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483" y="1880828"/>
            <a:ext cx="7938252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PAE</a:t>
            </a: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Chaque étudiant aura un programme annuel étudiant dit « PAE » c’est-à-dire une vue horaire personnalisée de ses cours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(idem pour contenus de l’UV).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Attention, ce PAE sera pas réalisé par son secrétariat dès la rentrée mais dans le courant du mois de septembre/octobre. En attendant, l’étudiant consulte son horaire par </a:t>
            </a:r>
            <a:r>
              <a:rPr lang="fr-BE" altLang="fr-FR" sz="2800" u="sng" kern="0" dirty="0">
                <a:solidFill>
                  <a:srgbClr val="0099FF"/>
                </a:solidFill>
                <a:latin typeface="Gill Sans MT" panose="020B0502020104020203" pitchFamily="34" charset="0"/>
              </a:rPr>
              <a:t>année d’études</a:t>
            </a: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ou </a:t>
            </a:r>
            <a:r>
              <a:rPr lang="fr-BE" altLang="fr-FR" sz="2800" u="sng" kern="0" dirty="0">
                <a:solidFill>
                  <a:srgbClr val="0099FF"/>
                </a:solidFill>
                <a:latin typeface="Gill Sans MT" panose="020B0502020104020203" pitchFamily="34" charset="0"/>
              </a:rPr>
              <a:t>cours par cours</a:t>
            </a: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Il peut et « doit » se rendre au cours !</a:t>
            </a:r>
            <a:r>
              <a:rPr lang="fr-BE" altLang="fr-FR" sz="32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</a:t>
            </a:r>
            <a:endParaRPr lang="fr-BE" altLang="fr-FR" sz="18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4FA66CC-0DBA-4ED5-8C4A-69E1F314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6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121063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MON ULB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Portail en ligne où sont transmis les avis de cours, d’examens et diverses communications officielles de la Faculté.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Consultez-le quotidiennement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4000" kern="0" dirty="0">
                <a:solidFill>
                  <a:srgbClr val="0000FF"/>
                </a:solidFill>
                <a:latin typeface="MetaPro-Norm" panose="020B050403010102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monulb.be</a:t>
            </a:r>
            <a:endParaRPr lang="fr-BE" altLang="fr-FR" sz="4000" kern="0" dirty="0">
              <a:solidFill>
                <a:srgbClr val="0000FF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5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325097-0400-4A43-BC14-850F9AB9ECF2}"/>
              </a:ext>
            </a:extLst>
          </p:cNvPr>
          <p:cNvSpPr txBox="1"/>
          <p:nvPr/>
        </p:nvSpPr>
        <p:spPr>
          <a:xfrm>
            <a:off x="1475656" y="1796336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4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5C47FA-5C56-42AB-BC04-FD1F639C2386}"/>
              </a:ext>
            </a:extLst>
          </p:cNvPr>
          <p:cNvSpPr txBox="1"/>
          <p:nvPr/>
        </p:nvSpPr>
        <p:spPr>
          <a:xfrm>
            <a:off x="1589890" y="2420888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600" kern="0" dirty="0">
                <a:solidFill>
                  <a:srgbClr val="000000"/>
                </a:solidFill>
                <a:latin typeface="Gill Sans MT" panose="020B0502020104020203" pitchFamily="34" charset="0"/>
                <a:ea typeface="+mn-ea"/>
              </a:rPr>
              <a:t>Nombreux accords d’échanges créés avec notre Faculté 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1D170-AF29-432D-A58E-B352F484684A}"/>
              </a:ext>
            </a:extLst>
          </p:cNvPr>
          <p:cNvSpPr txBox="1"/>
          <p:nvPr/>
        </p:nvSpPr>
        <p:spPr>
          <a:xfrm>
            <a:off x="2771800" y="1014699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M O B I L I T 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FC9876-E590-40D8-86D6-1DA7AFB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C2FCCD-3F66-41B1-B01D-0FC1497F17EB}"/>
              </a:ext>
            </a:extLst>
          </p:cNvPr>
          <p:cNvSpPr txBox="1"/>
          <p:nvPr/>
        </p:nvSpPr>
        <p:spPr>
          <a:xfrm>
            <a:off x="1552183" y="4437112"/>
            <a:ext cx="705678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200" kern="0" dirty="0">
                <a:solidFill>
                  <a:srgbClr val="000000"/>
                </a:solidFill>
                <a:latin typeface="Gill Sans MT" panose="020B0502020104020203" pitchFamily="34" charset="0"/>
                <a:ea typeface="+mn-ea"/>
              </a:rPr>
              <a:t>… nombreuses destinations en Europe et hors Europe … Amérique du Nord, en Amérique Latine, en Asie et en Afrique</a:t>
            </a:r>
            <a:br>
              <a:rPr lang="fr-BE" sz="4000" kern="0" dirty="0">
                <a:solidFill>
                  <a:srgbClr val="000000"/>
                </a:solidFill>
                <a:latin typeface="Gill Sans MT" panose="020B0502020104020203" pitchFamily="34" charset="0"/>
                <a:ea typeface="+mn-ea"/>
              </a:rPr>
            </a:br>
            <a:endParaRPr lang="fr-BE" sz="4000" kern="0" dirty="0">
              <a:solidFill>
                <a:srgbClr val="000000"/>
              </a:solidFill>
              <a:latin typeface="Gill Sans MT" panose="020B0502020104020203" pitchFamily="34" charset="0"/>
              <a:ea typeface="+mn-ea"/>
            </a:endParaRP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A0193F46-7F92-4047-A97F-6DE04551460F}"/>
              </a:ext>
            </a:extLst>
          </p:cNvPr>
          <p:cNvSpPr/>
          <p:nvPr/>
        </p:nvSpPr>
        <p:spPr bwMode="auto">
          <a:xfrm>
            <a:off x="4792543" y="3705128"/>
            <a:ext cx="576064" cy="64807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dirty="0">
              <a:ln>
                <a:solidFill>
                  <a:srgbClr val="0099FF"/>
                </a:solidFill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18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683621-C9C7-49F5-B6CB-087EA7E0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28" y="1124744"/>
            <a:ext cx="7786777" cy="49009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0E15C3-BF37-42F4-81F5-717CFAD3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2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9FFA82-76E1-4FD3-B527-21986B711818}"/>
              </a:ext>
            </a:extLst>
          </p:cNvPr>
          <p:cNvSpPr txBox="1"/>
          <p:nvPr/>
        </p:nvSpPr>
        <p:spPr>
          <a:xfrm>
            <a:off x="1187624" y="1351508"/>
            <a:ext cx="75608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BE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Contact en Faculté </a:t>
            </a:r>
          </a:p>
          <a:p>
            <a:pPr algn="ctr" fontAlgn="base"/>
            <a:r>
              <a:rPr lang="fr-BE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pour les échanges</a:t>
            </a:r>
          </a:p>
          <a:p>
            <a:pPr algn="l" fontAlgn="base"/>
            <a:endParaRPr lang="fr-BE" sz="4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algn="l" fontAlgn="base"/>
            <a:r>
              <a:rPr lang="fr-BE" sz="3600" kern="0" dirty="0">
                <a:solidFill>
                  <a:srgbClr val="000000"/>
                </a:solidFill>
                <a:latin typeface="Gill Sans MT" panose="020B0502020104020203" pitchFamily="34" charset="0"/>
                <a:ea typeface="+mn-ea"/>
              </a:rPr>
              <a:t>Cellule Mobilité étudiante et Relations internationales : </a:t>
            </a:r>
            <a:r>
              <a:rPr lang="fr-BE" sz="2800" b="1" i="0" u="none" strike="noStrike" dirty="0">
                <a:solidFill>
                  <a:srgbClr val="0099CC"/>
                </a:solidFill>
                <a:effectLst/>
                <a:latin typeface="inherit"/>
                <a:hlinkClick r:id="rId2"/>
              </a:rPr>
              <a:t>pipsout@ulb.be</a:t>
            </a:r>
            <a:endParaRPr lang="fr-BE" sz="2800" b="1" i="0" u="none" strike="noStrike" dirty="0">
              <a:solidFill>
                <a:srgbClr val="0099CC"/>
              </a:solidFill>
              <a:effectLst/>
              <a:latin typeface="inherit"/>
            </a:endParaRPr>
          </a:p>
          <a:p>
            <a:pPr algn="l" fontAlgn="base"/>
            <a:endParaRPr lang="fr-BE" sz="2800" b="1" dirty="0">
              <a:solidFill>
                <a:srgbClr val="0099CC"/>
              </a:solidFill>
              <a:latin typeface="inherit"/>
            </a:endParaRPr>
          </a:p>
          <a:p>
            <a:pPr algn="l" fontAlgn="base"/>
            <a:r>
              <a:rPr lang="fr-BE" sz="2800" b="1" i="0" dirty="0">
                <a:solidFill>
                  <a:schemeClr val="tx1"/>
                </a:solidFill>
                <a:effectLst/>
                <a:latin typeface="inherit"/>
              </a:rPr>
              <a:t>INFOS</a:t>
            </a:r>
            <a:r>
              <a:rPr lang="fr-BE" sz="2800" b="1" dirty="0">
                <a:solidFill>
                  <a:schemeClr val="tx1"/>
                </a:solidFill>
                <a:latin typeface="inherit"/>
              </a:rPr>
              <a:t> : phisoc.ulb.be </a:t>
            </a:r>
            <a:r>
              <a:rPr lang="fr-BE" sz="2800" b="1" dirty="0">
                <a:solidFill>
                  <a:schemeClr val="tx1"/>
                </a:solidFill>
                <a:latin typeface="inherit"/>
                <a:sym typeface="Wingdings" panose="05000000000000000000" pitchFamily="2" charset="2"/>
              </a:rPr>
              <a:t> onglet </a:t>
            </a:r>
            <a:r>
              <a:rPr lang="fr-BE" sz="2800" b="1" dirty="0">
                <a:solidFill>
                  <a:srgbClr val="0099CC"/>
                </a:solidFill>
                <a:latin typeface="inherit"/>
                <a:sym typeface="Wingdings" panose="05000000000000000000" pitchFamily="2" charset="2"/>
                <a:hlinkClick r:id="rId3"/>
              </a:rPr>
              <a:t>INTERNATIONAL</a:t>
            </a:r>
            <a:endParaRPr lang="fr-BE" sz="2400" b="0" i="0" dirty="0">
              <a:solidFill>
                <a:srgbClr val="04040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07181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BCE3503D-266E-4F96-B11C-015C0AAA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685C9C2D-B4EF-4B4D-83A4-0160450D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556792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WEB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Site web de la Faculté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3" action="ppaction://hlinkfile"/>
              </a:rPr>
              <a:t>phisoc.ulb.be</a:t>
            </a: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Facebook de la Faculté : </a:t>
            </a:r>
            <a:r>
              <a:rPr lang="fr-BE" altLang="fr-FR" sz="2400" kern="0" dirty="0">
                <a:solidFill>
                  <a:srgbClr val="0000FF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fr-BE" altLang="fr-FR" sz="2400" kern="0" dirty="0" err="1">
                <a:solidFill>
                  <a:srgbClr val="0000FF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ulb.phisoc</a:t>
            </a:r>
            <a:endParaRPr lang="fr-BE" altLang="fr-FR" sz="2400" kern="0" dirty="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Instagram de la Faculté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instagram.com/</a:t>
            </a:r>
            <a:r>
              <a:rPr lang="fr-BE" altLang="fr-FR" sz="2400" kern="0" dirty="0" err="1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ulb_phisoc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/</a:t>
            </a: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Site web de l’ULB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6" action="ppaction://hlinkfile"/>
              </a:rPr>
              <a:t>ulb.be</a:t>
            </a:r>
            <a:endParaRPr lang="fr-BE" altLang="fr-FR" sz="24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07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006ED081-FA25-41FD-A2FC-ECB752DF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567935"/>
            <a:ext cx="7210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Quelques références à retenir à l’ULB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07C7A71C-9EAF-4C31-98C4-E924C237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852936"/>
            <a:ext cx="7869237" cy="3289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8013" indent="-608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Le service social étudiant.es - </a:t>
            </a:r>
            <a:r>
              <a:rPr lang="fr-BE" sz="2300" dirty="0">
                <a:solidFill>
                  <a:srgbClr val="008FC2"/>
                </a:solidFill>
                <a:latin typeface="Gill Sans MT" panose="020B0502020104020203" pitchFamily="34" charset="0"/>
                <a:hlinkClick r:id="rId3"/>
              </a:rPr>
              <a:t>sse@ulb.be</a:t>
            </a:r>
            <a:endParaRPr lang="fr-BE" sz="2300" dirty="0">
              <a:solidFill>
                <a:srgbClr val="008FC2"/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Le Service étudiant à besoins spécifiques (EBS / ESH) - </a:t>
            </a:r>
            <a:r>
              <a:rPr lang="fr-BE" sz="2300" b="0" i="0" dirty="0">
                <a:effectLst/>
                <a:latin typeface="Segoe UI" panose="020B0502040204020203" pitchFamily="34" charset="0"/>
                <a:hlinkClick r:id="rId4" tooltip="mailto:ebs.esh@ulb.be"/>
              </a:rPr>
              <a:t>ebs.esh@ulb.be</a:t>
            </a: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  <a:hlinkClick r:id="rId4" tooltip="mailto:ebs.esh@ulb.be"/>
              </a:rPr>
              <a:t>  </a:t>
            </a:r>
            <a:endParaRPr lang="fr-BE" altLang="fr-FR" sz="23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Aimer à l’ULB - </a:t>
            </a:r>
            <a:r>
              <a:rPr lang="fr-BE" altLang="fr-FR" sz="2300" spc="-150" dirty="0">
                <a:solidFill>
                  <a:srgbClr val="38424E"/>
                </a:solidFill>
                <a:latin typeface="Gill Sans MT" panose="020B0502020104020203" pitchFamily="34" charset="0"/>
                <a:hlinkClick r:id="rId5"/>
              </a:rPr>
              <a:t>aimeralulb.be</a:t>
            </a:r>
            <a:endParaRPr lang="bg-BG" altLang="fr-FR" sz="2300" spc="-150" dirty="0">
              <a:solidFill>
                <a:srgbClr val="38424E"/>
              </a:solidFill>
              <a:latin typeface="MetaPro-Norm" panose="020B0504030101020102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PSY Campus -</a:t>
            </a:r>
            <a:r>
              <a:rPr lang="bg-BG" altLang="fr-FR" sz="2300" spc="-150" dirty="0">
                <a:solidFill>
                  <a:schemeClr val="tx1"/>
                </a:solidFill>
                <a:latin typeface="MetaPro-Norm" panose="020B0504030101020102" pitchFamily="34" charset="0"/>
              </a:rPr>
              <a:t> </a:t>
            </a:r>
            <a:r>
              <a:rPr lang="fr-BE" sz="2300" b="0" i="0" u="none" strike="noStrike" dirty="0">
                <a:solidFill>
                  <a:srgbClr val="20489E"/>
                </a:solidFill>
                <a:effectLst/>
                <a:latin typeface="Gill Sans MT" panose="020B0502020104020203" pitchFamily="34" charset="0"/>
                <a:hlinkClick r:id="rId6"/>
              </a:rPr>
              <a:t>psycampus@ssmulb.be </a:t>
            </a:r>
            <a:endParaRPr lang="fr-BE" sz="2300" b="0" i="0" u="none" strike="noStrike" dirty="0">
              <a:solidFill>
                <a:srgbClr val="20489E"/>
              </a:solidFill>
              <a:effectLst/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ULB SANTE - </a:t>
            </a:r>
            <a:r>
              <a:rPr lang="fr-BE" sz="2300" u="sng" dirty="0">
                <a:solidFill>
                  <a:srgbClr val="0000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ulb.be/sante</a:t>
            </a:r>
            <a:endParaRPr lang="bg-BG" altLang="fr-FR" sz="2300" spc="-150" dirty="0">
              <a:solidFill>
                <a:srgbClr val="0000FF"/>
              </a:solidFill>
              <a:latin typeface="MetaPro-Norm" panose="020B0504030101020102" pitchFamily="34" charset="0"/>
              <a:hlinkClick r:id="rId8"/>
            </a:endParaRP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None/>
              <a:defRPr/>
            </a:pPr>
            <a:endParaRPr lang="fr-BE" altLang="fr-FR" sz="1800" dirty="0">
              <a:solidFill>
                <a:srgbClr val="4D4D4D"/>
              </a:solidFill>
            </a:endParaRPr>
          </a:p>
        </p:txBody>
      </p:sp>
      <p:pic>
        <p:nvPicPr>
          <p:cNvPr id="18436" name="Image 3">
            <a:extLst>
              <a:ext uri="{FF2B5EF4-FFF2-40B4-BE49-F238E27FC236}">
                <a16:creationId xmlns:a16="http://schemas.microsoft.com/office/drawing/2014/main" id="{AEEC46E6-C0AE-4523-AD2A-AEB53180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325097-0400-4A43-BC14-850F9AB9ECF2}"/>
              </a:ext>
            </a:extLst>
          </p:cNvPr>
          <p:cNvSpPr txBox="1"/>
          <p:nvPr/>
        </p:nvSpPr>
        <p:spPr>
          <a:xfrm>
            <a:off x="1763688" y="1844824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 I E N V E N U 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5C47FA-5C56-42AB-BC04-FD1F639C2386}"/>
              </a:ext>
            </a:extLst>
          </p:cNvPr>
          <p:cNvSpPr txBox="1"/>
          <p:nvPr/>
        </p:nvSpPr>
        <p:spPr>
          <a:xfrm>
            <a:off x="4139952" y="3040764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W E L K O 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1D170-AF29-432D-A58E-B352F484684A}"/>
              </a:ext>
            </a:extLst>
          </p:cNvPr>
          <p:cNvSpPr txBox="1"/>
          <p:nvPr/>
        </p:nvSpPr>
        <p:spPr>
          <a:xfrm>
            <a:off x="1547664" y="450912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W E L C O M E … BACK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FC9876-E590-40D8-86D6-1DA7AFB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44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6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Guillaume DYE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de Philosophie, Ethique et Sciences des religions et de la laïcité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Titulaire de la Chaire Islam : Histoire, cultures, sociétés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71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3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Philosophie</a:t>
            </a:r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3131840" y="2423759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Mercedes MOENS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NA3 108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philosophie@ulb.be</a:t>
            </a:r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4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Julien JEANDESBOZ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de Science Politique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 de Sciences politiques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335366" y="476672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Sciences politiques / orientation générale, Sciences politiques 60 crédits</a:t>
            </a:r>
            <a:r>
              <a:rPr lang="fr-BE" altLang="fr-FR" sz="32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,</a:t>
            </a:r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2987824" y="3743792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Pascale MEEKERS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H3.229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pascale.meekers@ulb.be</a:t>
            </a:r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BC689F-AC30-4DFD-880D-07F8EFF980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6206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Yousra CHAHBOUN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H3.127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4"/>
              </a:rPr>
              <a:t>Yousra.chahboun@ulb.be</a:t>
            </a:r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B3B439-BE4D-443C-9653-DF3534564D3D}"/>
              </a:ext>
            </a:extLst>
          </p:cNvPr>
          <p:cNvSpPr txBox="1">
            <a:spLocks noChangeArrowheads="1"/>
          </p:cNvSpPr>
          <p:nvPr/>
        </p:nvSpPr>
        <p:spPr>
          <a:xfrm>
            <a:off x="1331640" y="3721100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Sciences politiques / orientation </a:t>
            </a:r>
            <a:r>
              <a:rPr lang="fr-BE" altLang="fr-FR" sz="2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R</a:t>
            </a:r>
            <a:r>
              <a:rPr lang="fr-BE" altLang="fr-FR" sz="2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elations internationales, Administration publique</a:t>
            </a:r>
            <a:endParaRPr lang="fr-FR" altLang="fr-FR" sz="1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80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Kenneth BERTRAMS</a:t>
            </a:r>
          </a:p>
          <a:p>
            <a:pPr algn="l" eaLnBrk="1" hangingPunct="1"/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d’Histoire, Arts et Archéologie</a:t>
            </a:r>
          </a:p>
          <a:p>
            <a:pPr algn="l" eaLnBrk="1" hangingPunct="1"/>
            <a:endParaRPr lang="fr-BE" altLang="fr-FR" sz="7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 d’Histoire</a:t>
            </a:r>
            <a:endParaRPr lang="fr-FR" altLang="fr-FR" sz="24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82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8D9C9B-917D-4711-9283-856E968EF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6"/>
          <a:stretch/>
        </p:blipFill>
        <p:spPr>
          <a:xfrm>
            <a:off x="2681790" y="2294875"/>
            <a:ext cx="3927785" cy="334928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05A96F8-452C-4A17-BF87-48C63CC84A06}"/>
              </a:ext>
            </a:extLst>
          </p:cNvPr>
          <p:cNvSpPr txBox="1">
            <a:spLocks/>
          </p:cNvSpPr>
          <p:nvPr/>
        </p:nvSpPr>
        <p:spPr>
          <a:xfrm>
            <a:off x="1942368" y="1367433"/>
            <a:ext cx="5406629" cy="107513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Masters HAAR </a:t>
            </a:r>
          </a:p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549 étudiants</a:t>
            </a: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14FC6817-1CD2-4BA3-823B-A793DF81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01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ED7BC-EA04-594D-A13B-E3490911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466" y="1214754"/>
            <a:ext cx="5406629" cy="1075134"/>
          </a:xfrm>
        </p:spPr>
        <p:txBody>
          <a:bodyPr/>
          <a:lstStyle/>
          <a:p>
            <a:pPr algn="ctr"/>
            <a:r>
              <a:rPr 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Finalités des masters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72A237F-94E5-EF4C-AA55-AD1E3E2998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8959" y="2510898"/>
          <a:ext cx="5158940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735">
                  <a:extLst>
                    <a:ext uri="{9D8B030D-6E8A-4147-A177-3AD203B41FA5}">
                      <a16:colId xmlns:a16="http://schemas.microsoft.com/office/drawing/2014/main" val="3084494447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857725415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3285734496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202126623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fr-FR" sz="1100" dirty="0"/>
                        <a:t>Histoire de l’art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Histoire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Musicologie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Gestion Culturelle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9311462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spécialisée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0554446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Monde de l’art et culture visuelle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Histoire et administration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approfondie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85021315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fr-FR" sz="1100" dirty="0"/>
                        <a:t>Musées et conservation du patrimoine mobilier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Archives et documents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966117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Pratique de l’archéologie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45710197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Archéologie et arts précolombiens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785235551"/>
                  </a:ext>
                </a:extLst>
              </a:tr>
            </a:tbl>
          </a:graphicData>
        </a:graphic>
      </p:graphicFrame>
      <p:pic>
        <p:nvPicPr>
          <p:cNvPr id="6" name="Image 4">
            <a:extLst>
              <a:ext uri="{FF2B5EF4-FFF2-40B4-BE49-F238E27FC236}">
                <a16:creationId xmlns:a16="http://schemas.microsoft.com/office/drawing/2014/main" id="{F1718B20-C657-44D9-8328-6C65C6F3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15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25AEDE6-B0F7-4AC0-BC69-D241B802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8968CA50-04D8-4BA7-B584-884AE6C5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9798"/>
          <a:stretch/>
        </p:blipFill>
        <p:spPr>
          <a:xfrm>
            <a:off x="2483768" y="332656"/>
            <a:ext cx="5760640" cy="6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6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71B61C26-62FD-437F-B8DE-001889AF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5ED546-AE4F-48D2-AADE-4C0B88798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360299" cy="47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3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54ADCF3A-472B-4B54-AEB5-FA8523C4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, plusieurs&#10;&#10;Description générée automatiquement">
            <a:extLst>
              <a:ext uri="{FF2B5EF4-FFF2-40B4-BE49-F238E27FC236}">
                <a16:creationId xmlns:a16="http://schemas.microsoft.com/office/drawing/2014/main" id="{AEA7F270-A786-47E0-BA32-4480E643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56692"/>
            <a:ext cx="684393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89258DA-1EC8-4E7D-A1BF-82BC1AAB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41E175-672B-4A86-9750-09D390660ECB}"/>
              </a:ext>
            </a:extLst>
          </p:cNvPr>
          <p:cNvSpPr txBox="1">
            <a:spLocks/>
          </p:cNvSpPr>
          <p:nvPr/>
        </p:nvSpPr>
        <p:spPr>
          <a:xfrm>
            <a:off x="1403648" y="1628800"/>
            <a:ext cx="7056784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Vous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retrouverez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ce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support sur le site de la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faculté</a:t>
            </a:r>
            <a:endParaRPr lang="en-US" sz="4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hlinkClick r:id="rId3" action="ppaction://hlinkfile"/>
              </a:rPr>
              <a:t>phisoc.ulb.be</a:t>
            </a:r>
            <a:endParaRPr lang="en-US" sz="44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et dans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votre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portail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MonULB</a:t>
            </a:r>
            <a:endParaRPr lang="en-US" sz="4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707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bâtiment, extérieur, immeuble résidentiel, bâtiment gouvernemental&#10;&#10;Description générée automatiquement">
            <a:extLst>
              <a:ext uri="{FF2B5EF4-FFF2-40B4-BE49-F238E27FC236}">
                <a16:creationId xmlns:a16="http://schemas.microsoft.com/office/drawing/2014/main" id="{5B25EB7D-07D3-4DF4-8930-6F83D910A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1124"/>
            <a:ext cx="5328592" cy="3595440"/>
          </a:xfrm>
          <a:prstGeom prst="rect">
            <a:avLst/>
          </a:prstGeom>
        </p:spPr>
      </p:pic>
      <p:pic>
        <p:nvPicPr>
          <p:cNvPr id="5" name="Image 4" descr="Une image contenant bâtiment, extérieur, vieux, bâtiment gouvernemental&#10;&#10;Description générée automatiquement">
            <a:extLst>
              <a:ext uri="{FF2B5EF4-FFF2-40B4-BE49-F238E27FC236}">
                <a16:creationId xmlns:a16="http://schemas.microsoft.com/office/drawing/2014/main" id="{6B32FED1-95CE-4A01-AA4E-EA36B0DCA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6336704" cy="3240088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517943DE-E93D-41C0-8681-B64D5BFC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472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2303748" y="1322766"/>
            <a:ext cx="5562600" cy="85725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1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Histoire, Histoire de l’art et archéologie, Musicologie</a:t>
            </a:r>
            <a:endParaRPr lang="fr-FR" altLang="fr-FR" sz="105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3275856" y="1430778"/>
            <a:ext cx="5562600" cy="85725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35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Sophie BOURGUIGNON</a:t>
            </a: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NA.3.106</a:t>
            </a: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2"/>
              </a:rPr>
              <a:t>histoire@ulb.be</a:t>
            </a:r>
            <a:endParaRPr lang="fr-BE" altLang="fr-FR" sz="1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haa@ulb.be</a:t>
            </a:r>
            <a:endParaRPr lang="fr-BE" altLang="fr-FR" sz="1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4"/>
              </a:rPr>
              <a:t>musicologie@ulb.be</a:t>
            </a:r>
            <a:endParaRPr lang="fr-BE" altLang="fr-FR" sz="1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384E393-5734-4226-8516-E0F020392950}"/>
              </a:ext>
            </a:extLst>
          </p:cNvPr>
          <p:cNvSpPr txBox="1">
            <a:spLocks noChangeArrowheads="1"/>
          </p:cNvSpPr>
          <p:nvPr/>
        </p:nvSpPr>
        <p:spPr>
          <a:xfrm>
            <a:off x="2303748" y="3891994"/>
            <a:ext cx="5562600" cy="85725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Gestion culturelle</a:t>
            </a:r>
            <a:endParaRPr lang="fr-FR" altLang="fr-FR" sz="1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72B0FD-9082-4089-A119-2C9565733809}"/>
              </a:ext>
            </a:extLst>
          </p:cNvPr>
          <p:cNvSpPr txBox="1"/>
          <p:nvPr/>
        </p:nvSpPr>
        <p:spPr>
          <a:xfrm>
            <a:off x="3347864" y="4149080"/>
            <a:ext cx="3846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endParaRPr lang="fr-BE" altLang="fr-FR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/>
            <a:r>
              <a:rPr lang="fr-BE" altLang="fr-FR" b="1" dirty="0">
                <a:solidFill>
                  <a:schemeClr val="tx1"/>
                </a:solidFill>
                <a:latin typeface="Gill Sans MT" panose="020B0502020104020203" pitchFamily="34" charset="0"/>
              </a:rPr>
              <a:t>Yves TOURNEUR</a:t>
            </a:r>
          </a:p>
          <a:p>
            <a:pPr algn="l" eaLnBrk="1" hangingPunct="1"/>
            <a:r>
              <a:rPr lang="fr-BE" altLang="fr-FR" b="1" dirty="0">
                <a:solidFill>
                  <a:schemeClr val="tx1"/>
                </a:solidFill>
                <a:latin typeface="Gill Sans MT" panose="020B0502020104020203" pitchFamily="34" charset="0"/>
              </a:rPr>
              <a:t>Bureau : J56.2.102</a:t>
            </a:r>
          </a:p>
          <a:p>
            <a:pPr algn="l" eaLnBrk="1" hangingPunct="1"/>
            <a:r>
              <a:rPr lang="fr-BE" altLang="fr-FR" b="1" dirty="0">
                <a:latin typeface="Gill Sans MT" panose="020B0502020104020203" pitchFamily="34" charset="0"/>
                <a:hlinkClick r:id="rId5"/>
              </a:rPr>
              <a:t>master.gecu@ulb.be</a:t>
            </a:r>
            <a:endParaRPr lang="fr-BE" altLang="fr-FR" b="1" dirty="0">
              <a:latin typeface="Gill Sans MT" panose="020B0502020104020203" pitchFamily="34" charset="0"/>
            </a:endParaRP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BF78BF31-F832-4269-9AE5-4A4D5876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80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706845" y="1916832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Laurence ROUDART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Présidente du Département des Sciences sociales et des Sciences du travail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Professeure en Sciences de la population et du développement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33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1B8A28-4DF8-47C9-A677-07B4497654B2}"/>
              </a:ext>
            </a:extLst>
          </p:cNvPr>
          <p:cNvSpPr txBox="1"/>
          <p:nvPr/>
        </p:nvSpPr>
        <p:spPr>
          <a:xfrm>
            <a:off x="1547664" y="1874728"/>
            <a:ext cx="72665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Département pluridisciplinaire : </a:t>
            </a:r>
          </a:p>
          <a:p>
            <a:r>
              <a:rPr lang="fr-BE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sociologie, anthropologie mais aussi : économie (institutionnelle, politique), gestion</a:t>
            </a:r>
          </a:p>
          <a:p>
            <a:endParaRPr lang="fr-BE" sz="28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Plus d’étudiants en master qu’en bachelier </a:t>
            </a:r>
          </a:p>
          <a:p>
            <a:endParaRPr lang="fr-BE" sz="28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(2 BA SHUM : Bruxelles, Charleroi, 1 BA SOCA à BXL)</a:t>
            </a:r>
          </a:p>
        </p:txBody>
      </p:sp>
    </p:spTree>
    <p:extLst>
      <p:ext uri="{BB962C8B-B14F-4D97-AF65-F5344CB8AC3E}">
        <p14:creationId xmlns:p14="http://schemas.microsoft.com/office/powerpoint/2010/main" val="161825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1B8A28-4DF8-47C9-A677-07B4497654B2}"/>
              </a:ext>
            </a:extLst>
          </p:cNvPr>
          <p:cNvSpPr txBox="1"/>
          <p:nvPr/>
        </p:nvSpPr>
        <p:spPr>
          <a:xfrm>
            <a:off x="1403648" y="747732"/>
            <a:ext cx="73448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5 masters 120 crédits :  3 masters disciplinaires : </a:t>
            </a:r>
            <a:b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endParaRPr lang="fr-BE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Sociologie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Anthropologie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Gestion des ressources humaines</a:t>
            </a:r>
          </a:p>
          <a:p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	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2 masters pluridisciplinaires : </a:t>
            </a:r>
          </a:p>
          <a:p>
            <a:endParaRPr lang="fr-BE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Sciences de la population et du développement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Sciences du travail : 4 déclinaisons : BXL horaires de jour, BXL horaires décalés, Charleroi horaires de jour, alternance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1 master complémentaire 60 crédits en socio-anthropologie</a:t>
            </a:r>
          </a:p>
          <a:p>
            <a:endParaRPr lang="fr-BE" sz="24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54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0720" y="2708354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en Sciences du travail à </a:t>
            </a:r>
            <a:r>
              <a:rPr lang="fr-BE" altLang="fr-FR" sz="2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Bruxelles</a:t>
            </a:r>
            <a:endParaRPr lang="fr-BE" altLang="fr-FR" sz="20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3347864" y="407288"/>
            <a:ext cx="7388839" cy="1090109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Hendrika DI VINCENZO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H3.232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hendrika.di.vincenzo@ulb.be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43D763-744E-45A9-9474-9A0F05C05D7C}"/>
              </a:ext>
            </a:extLst>
          </p:cNvPr>
          <p:cNvSpPr txBox="1">
            <a:spLocks noChangeArrowheads="1"/>
          </p:cNvSpPr>
          <p:nvPr/>
        </p:nvSpPr>
        <p:spPr>
          <a:xfrm>
            <a:off x="1690720" y="450996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en Sciences du </a:t>
            </a:r>
            <a:r>
              <a:rPr lang="fr-BE" altLang="fr-FR" sz="2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travail </a:t>
            </a:r>
            <a:r>
              <a:rPr lang="fr-BE" altLang="fr-FR" sz="2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à Charleroi</a:t>
            </a:r>
          </a:p>
          <a:p>
            <a:pPr algn="l" eaLnBrk="1" hangingPunct="1"/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315D61-09F2-4926-827B-EEB93601F8AB}"/>
              </a:ext>
            </a:extLst>
          </p:cNvPr>
          <p:cNvSpPr txBox="1">
            <a:spLocks noChangeArrowheads="1"/>
          </p:cNvSpPr>
          <p:nvPr/>
        </p:nvSpPr>
        <p:spPr>
          <a:xfrm>
            <a:off x="3318638" y="4001348"/>
            <a:ext cx="7416800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Delphine DEFOSSE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</a:t>
            </a:r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A6K, Square des martyrs 65b</a:t>
            </a:r>
          </a:p>
          <a:p>
            <a:pPr algn="l" eaLnBrk="1" hangingPunct="1"/>
            <a:r>
              <a:rPr lang="fr-BE" altLang="fr-FR" sz="1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6000 Charleroi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4"/>
              </a:rPr>
              <a:t>delphine.defosse@ulb.be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F4299B-C10B-48FA-8248-C582AC25FE1F}"/>
              </a:ext>
            </a:extLst>
          </p:cNvPr>
          <p:cNvSpPr txBox="1">
            <a:spLocks noChangeArrowheads="1"/>
          </p:cNvSpPr>
          <p:nvPr/>
        </p:nvSpPr>
        <p:spPr>
          <a:xfrm>
            <a:off x="1690720" y="48505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MA Sociologie,  Anthropologie, GRH, Sciences population et du développement</a:t>
            </a:r>
          </a:p>
          <a:p>
            <a:pPr algn="l" eaLnBrk="1" hangingPunct="1"/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BAC0D0A-625C-4BF6-B96D-96B2247C66BA}"/>
              </a:ext>
            </a:extLst>
          </p:cNvPr>
          <p:cNvSpPr txBox="1">
            <a:spLocks noChangeArrowheads="1"/>
          </p:cNvSpPr>
          <p:nvPr/>
        </p:nvSpPr>
        <p:spPr>
          <a:xfrm>
            <a:off x="3318638" y="2168294"/>
            <a:ext cx="7416800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Fabienne HOEBEECK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H3.230</a:t>
            </a: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5"/>
              </a:rPr>
              <a:t>fabienne.hoebeeck@ulb.be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62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E9F3F2-8313-43D7-9C29-CA4691DB92F5}"/>
              </a:ext>
            </a:extLst>
          </p:cNvPr>
          <p:cNvSpPr txBox="1"/>
          <p:nvPr/>
        </p:nvSpPr>
        <p:spPr>
          <a:xfrm>
            <a:off x="2699792" y="1988840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BAP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Bureau d’appui pédagogique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5ABD66-E585-4364-8086-1749FCA46B31}"/>
              </a:ext>
            </a:extLst>
          </p:cNvPr>
          <p:cNvSpPr txBox="1"/>
          <p:nvPr/>
        </p:nvSpPr>
        <p:spPr>
          <a:xfrm>
            <a:off x="2663280" y="3448903"/>
            <a:ext cx="6480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Antoine DARATOS</a:t>
            </a:r>
            <a:br>
              <a:rPr lang="fr-BE" sz="3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sz="3200" dirty="0">
                <a:solidFill>
                  <a:schemeClr val="tx1"/>
                </a:solidFill>
                <a:latin typeface="Gill Sans MT" panose="020B0502020104020203" pitchFamily="34" charset="0"/>
              </a:rPr>
              <a:t>Responsable du BAP PHISOC</a:t>
            </a:r>
            <a:br>
              <a:rPr lang="fr-BE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2D268DD2-3EDC-4DDF-AEB6-35284F49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94253"/>
            <a:ext cx="1787840" cy="770312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62F71256-62D1-45F4-8FA4-47EC512B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94EAA836-051C-44D0-A104-2ACA58B1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640"/>
            <a:ext cx="1315995" cy="92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52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FE580-A1F6-406E-94CA-0B2CAD9D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7025332" cy="3816424"/>
          </a:xfrm>
        </p:spPr>
        <p:txBody>
          <a:bodyPr>
            <a:normAutofit fontScale="25000" lnSpcReduction="20000"/>
          </a:bodyPr>
          <a:lstStyle/>
          <a:p>
            <a:pPr marL="0" indent="0">
              <a:defRPr/>
            </a:pPr>
            <a:endParaRPr lang="fr-BE" sz="2400" b="1" dirty="0">
              <a:latin typeface="Gill Sans MT" panose="020B0502020104020203" pitchFamily="34" charset="0"/>
            </a:endParaRPr>
          </a:p>
          <a:p>
            <a:pPr marL="0" indent="0">
              <a:defRPr/>
            </a:pP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Structure d’accompagnement aux apprentissages et aux enseignements</a:t>
            </a:r>
            <a:b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marL="0" indent="0">
              <a:defRPr/>
            </a:pPr>
            <a:b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BE" sz="9600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Activités tout au long de l’année </a:t>
            </a:r>
          </a:p>
          <a:p>
            <a:pPr marL="0" indent="0">
              <a:defRPr/>
            </a:pPr>
            <a:endParaRPr lang="fr-BE" sz="4500" dirty="0">
              <a:latin typeface="Gill Sans MT" panose="020B0502020104020203" pitchFamily="34" charset="0"/>
            </a:endParaRPr>
          </a:p>
          <a:p>
            <a:pPr marL="0" indent="0">
              <a:defRPr/>
            </a:pPr>
            <a:r>
              <a:rPr lang="fr-BE" sz="4500" b="1" dirty="0">
                <a:latin typeface="Gill Sans MT" panose="020B0502020104020203" pitchFamily="34" charset="0"/>
              </a:rPr>
              <a:t>         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OÙ NOUS TROUVER ?  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Local H3 238 </a:t>
            </a:r>
            <a:r>
              <a:rPr lang="fr-BE" sz="9600" dirty="0">
                <a:latin typeface="Gill Sans MT" panose="020B0502020104020203" pitchFamily="34" charset="0"/>
              </a:rPr>
              <a:t>(bât. H, niveau 3, local 238)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CONTACT :  </a:t>
            </a:r>
            <a:r>
              <a:rPr lang="fr-BE" sz="9600" dirty="0">
                <a:solidFill>
                  <a:srgbClr val="008FC2"/>
                </a:solidFill>
                <a:latin typeface="Gill Sans MT" panose="020B0502020104020203" pitchFamily="34" charset="0"/>
                <a:hlinkClick r:id="rId2"/>
              </a:rPr>
              <a:t>bap.phisoc@ulb.be</a:t>
            </a:r>
            <a:r>
              <a:rPr lang="fr-BE" sz="9600" dirty="0">
                <a:solidFill>
                  <a:srgbClr val="008FC2"/>
                </a:solidFill>
                <a:latin typeface="Gill Sans MT" panose="020B0502020104020203" pitchFamily="34" charset="0"/>
              </a:rPr>
              <a:t> </a:t>
            </a:r>
          </a:p>
          <a:p>
            <a:pPr marL="0" indent="0">
              <a:defRPr/>
            </a:pPr>
            <a:endParaRPr lang="fr-BE" sz="6400" dirty="0">
              <a:solidFill>
                <a:srgbClr val="008FC2"/>
              </a:solidFill>
              <a:latin typeface="MetaPro-Norm" panose="020B0504030101020102" pitchFamily="34" charset="0"/>
            </a:endParaRPr>
          </a:p>
          <a:p>
            <a:pPr marL="0" indent="0">
              <a:defRPr/>
            </a:pPr>
            <a:endParaRPr lang="fr-BE" sz="3800" dirty="0">
              <a:solidFill>
                <a:srgbClr val="008FC2"/>
              </a:solidFill>
              <a:latin typeface="MetaPro-Norm" panose="020B0504030101020102" pitchFamily="34" charset="0"/>
            </a:endParaRPr>
          </a:p>
          <a:p>
            <a:pPr marL="0" indent="0">
              <a:defRPr/>
            </a:pPr>
            <a:endParaRPr lang="fr-BE" sz="7200" dirty="0">
              <a:solidFill>
                <a:schemeClr val="bg2">
                  <a:lumMod val="10000"/>
                </a:schemeClr>
              </a:solidFill>
              <a:latin typeface="MetaPro-Norm" panose="020B0504030101020102" pitchFamily="34" charset="0"/>
            </a:endParaRPr>
          </a:p>
        </p:txBody>
      </p:sp>
      <p:pic>
        <p:nvPicPr>
          <p:cNvPr id="20487" name="Image 9">
            <a:extLst>
              <a:ext uri="{FF2B5EF4-FFF2-40B4-BE49-F238E27FC236}">
                <a16:creationId xmlns:a16="http://schemas.microsoft.com/office/drawing/2014/main" id="{576F037C-FE39-4726-B490-87013349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019786-B6FE-498D-9779-F61E2CD6C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 r="6989"/>
          <a:stretch/>
        </p:blipFill>
        <p:spPr>
          <a:xfrm>
            <a:off x="129421" y="4317412"/>
            <a:ext cx="1056054" cy="1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8D46B39-78C6-4CBF-B8A9-BEB341B7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4CF275-74A6-41C3-8D61-EA7174D956DC}"/>
              </a:ext>
            </a:extLst>
          </p:cNvPr>
          <p:cNvSpPr txBox="1"/>
          <p:nvPr/>
        </p:nvSpPr>
        <p:spPr>
          <a:xfrm>
            <a:off x="1434862" y="1052736"/>
            <a:ext cx="6056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Horaires séances BAP</a:t>
            </a:r>
            <a:endParaRPr lang="fr-BE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7A79F8-D012-4ED2-82EE-DC7F3FB53991}"/>
              </a:ext>
            </a:extLst>
          </p:cNvPr>
          <p:cNvSpPr txBox="1"/>
          <p:nvPr/>
        </p:nvSpPr>
        <p:spPr>
          <a:xfrm>
            <a:off x="1475030" y="1988840"/>
            <a:ext cx="76478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fr-BE" sz="20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r>
              <a:rPr lang="fr-BE" sz="32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Quand ?</a:t>
            </a:r>
            <a:endParaRPr lang="fr-BE" sz="4000" b="0" i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endParaRPr lang="fr-BE" sz="2000" b="0" i="0" dirty="0">
              <a:solidFill>
                <a:srgbClr val="040404"/>
              </a:solidFill>
              <a:effectLst/>
              <a:latin typeface="inherit"/>
            </a:endParaRPr>
          </a:p>
          <a:p>
            <a:r>
              <a:rPr lang="fr-BE" sz="3200" b="0" i="0" dirty="0">
                <a:solidFill>
                  <a:srgbClr val="040404"/>
                </a:solidFill>
                <a:effectLst/>
                <a:latin typeface="inherit"/>
              </a:rPr>
              <a:t>Vendredi 16/09/22 de 12h à 14h : Masters de PHISOC - Auditoire UB5.132</a:t>
            </a:r>
          </a:p>
          <a:p>
            <a:pPr algn="l" fontAlgn="base"/>
            <a:br>
              <a:rPr lang="fr-BE" sz="20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Retrouvez l’info sur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  <a:hlinkClick r:id="rId3"/>
              </a:rPr>
              <a:t>phisoc.ulb.be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fr-BE" sz="28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97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BEPSS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Bureau étudiant de la Faculté de Philosophie et Sciences sociales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61F1D8-42D0-49D1-9E2E-0D217221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1628800" cy="1628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555776" y="2996952"/>
            <a:ext cx="6480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Sayed Abdullah </a:t>
            </a:r>
            <a:r>
              <a:rPr lang="fr-BE" sz="24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Qaderi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Lenny Deveaux, Vice-Président</a:t>
            </a:r>
            <a:b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bepss.ulb@gmail.com</a:t>
            </a: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bepss.ulb.be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https://www.facebook.com/bepss.ulb</a:t>
            </a:r>
          </a:p>
        </p:txBody>
      </p:sp>
    </p:spTree>
    <p:extLst>
      <p:ext uri="{BB962C8B-B14F-4D97-AF65-F5344CB8AC3E}">
        <p14:creationId xmlns:p14="http://schemas.microsoft.com/office/powerpoint/2010/main" val="223367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C0433E44-17D2-410D-925A-B259D01B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F59F286-286D-4077-B995-6FCE7E1D691A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algn="ctr"/>
            <a:endParaRPr lang="en-US" kern="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 err="1">
                <a:latin typeface="Gill Sans MT" panose="020B0502020104020203" pitchFamily="34" charset="0"/>
              </a:rPr>
              <a:t>Semaine</a:t>
            </a:r>
            <a:r>
              <a:rPr lang="en-US" kern="0" dirty="0">
                <a:latin typeface="Gill Sans MT" panose="020B0502020104020203" pitchFamily="34" charset="0"/>
              </a:rPr>
              <a:t> </a:t>
            </a:r>
            <a:r>
              <a:rPr lang="en-US" kern="0" dirty="0" err="1">
                <a:latin typeface="Gill Sans MT" panose="020B0502020104020203" pitchFamily="34" charset="0"/>
              </a:rPr>
              <a:t>d’accueil</a:t>
            </a:r>
            <a:r>
              <a:rPr lang="en-US" kern="0" dirty="0">
                <a:latin typeface="Gill Sans MT" panose="020B0502020104020203" pitchFamily="34" charset="0"/>
              </a:rPr>
              <a:t> du 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12 au 16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septembre</a:t>
            </a:r>
            <a:endParaRPr lang="en-US" sz="40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>
                <a:latin typeface="Gill Sans MT" panose="020B0502020104020203" pitchFamily="34" charset="0"/>
              </a:rPr>
              <a:t>Début des </a:t>
            </a:r>
            <a:r>
              <a:rPr lang="en-US" kern="0" dirty="0" err="1">
                <a:latin typeface="Gill Sans MT" panose="020B0502020104020203" pitchFamily="34" charset="0"/>
              </a:rPr>
              <a:t>cours</a:t>
            </a:r>
            <a:r>
              <a:rPr lang="en-US" kern="0" dirty="0">
                <a:latin typeface="Gill Sans MT" panose="020B0502020104020203" pitchFamily="34" charset="0"/>
              </a:rPr>
              <a:t> le </a:t>
            </a:r>
            <a:r>
              <a:rPr lang="en-US" b="1" kern="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19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septembre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5160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EBC22-FCA0-4555-9756-DC79FFE5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98" y="1053132"/>
            <a:ext cx="7189788" cy="1433512"/>
          </a:xfrm>
        </p:spPr>
        <p:txBody>
          <a:bodyPr/>
          <a:lstStyle/>
          <a:p>
            <a:pPr>
              <a:defRPr/>
            </a:pPr>
            <a:r>
              <a:rPr lang="fr-BE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Parrainage étudiant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D29F3-5FB0-41BF-8438-06282E1D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348880"/>
            <a:ext cx="7208838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defRPr/>
            </a:pPr>
            <a:endParaRPr lang="fr-BE" sz="5100" b="1" dirty="0"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Rencontre </a:t>
            </a:r>
            <a:r>
              <a:rPr lang="fr-FR" sz="7400" kern="1200" dirty="0" err="1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un.e</a:t>
            </a: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 autre </a:t>
            </a:r>
            <a:r>
              <a:rPr lang="fr-FR" sz="7400" kern="1200" dirty="0" err="1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étudiant.e</a:t>
            </a: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 qui te guidera dans ta nouvelle aventure universitaire !</a:t>
            </a:r>
            <a:br>
              <a:rPr lang="fr-FR" sz="2200" dirty="0">
                <a:solidFill>
                  <a:srgbClr val="292929"/>
                </a:solidFill>
                <a:latin typeface="MetaPro-Norm" panose="020B0504030101020102" pitchFamily="34" charset="0"/>
              </a:rPr>
            </a:br>
            <a:endParaRPr lang="fr-FR" sz="2200" dirty="0">
              <a:solidFill>
                <a:srgbClr val="292929"/>
              </a:solidFill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Mardi 20 septembre 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14h à 18h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Hall bâtiment K</a:t>
            </a:r>
            <a:br>
              <a:rPr lang="fr-FR" sz="11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FR" sz="112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 algn="ctr"/>
            <a:r>
              <a:rPr lang="fr-FR" sz="8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+ infos </a:t>
            </a:r>
            <a:r>
              <a:rPr lang="fr-BE" sz="8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via avis / email MON ULB</a:t>
            </a:r>
            <a:endParaRPr lang="en-US" sz="80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endParaRPr lang="fr-BE" sz="1900" dirty="0"/>
          </a:p>
          <a:p>
            <a:pPr marL="0" indent="0">
              <a:defRPr/>
            </a:pPr>
            <a:endParaRPr lang="fr-BE" sz="1900" dirty="0"/>
          </a:p>
          <a:p>
            <a:pPr marL="0" indent="0">
              <a:defRPr/>
            </a:pPr>
            <a:r>
              <a:rPr lang="fr-BE" sz="2600" b="1" dirty="0"/>
              <a:t>          </a:t>
            </a:r>
            <a:endParaRPr lang="fr-BE" sz="3600" b="1" dirty="0">
              <a:solidFill>
                <a:srgbClr val="008FC2"/>
              </a:solidFill>
              <a:latin typeface="MetaPro-Norm" panose="020B0504030101020102" pitchFamily="34" charset="0"/>
            </a:endParaRPr>
          </a:p>
        </p:txBody>
      </p:sp>
      <p:pic>
        <p:nvPicPr>
          <p:cNvPr id="21508" name="Image 9">
            <a:extLst>
              <a:ext uri="{FF2B5EF4-FFF2-40B4-BE49-F238E27FC236}">
                <a16:creationId xmlns:a16="http://schemas.microsoft.com/office/drawing/2014/main" id="{56206F0A-2683-4C1B-9E67-CEF343DE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89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F1B8FFF-744D-4B73-9D48-5FA437FA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FD4AB-694F-4309-B604-2C71CB45BCAB}"/>
              </a:ext>
            </a:extLst>
          </p:cNvPr>
          <p:cNvSpPr txBox="1">
            <a:spLocks/>
          </p:cNvSpPr>
          <p:nvPr/>
        </p:nvSpPr>
        <p:spPr>
          <a:xfrm>
            <a:off x="1547664" y="1196752"/>
            <a:ext cx="7208838" cy="403244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endParaRPr lang="fr-BE" sz="5100" b="1" kern="0" dirty="0"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br>
              <a:rPr lang="fr-FR" sz="2200" kern="0" dirty="0">
                <a:solidFill>
                  <a:srgbClr val="292929"/>
                </a:solidFill>
                <a:latin typeface="MetaPro-Norm" panose="020B0504030101020102" pitchFamily="34" charset="0"/>
              </a:rPr>
            </a:br>
            <a:endParaRPr lang="fr-FR" sz="2200" kern="0" dirty="0">
              <a:solidFill>
                <a:srgbClr val="292929"/>
              </a:solidFill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160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Demain ! 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Soirée facultaire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19h à minuit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Café « Le Tavernier »</a:t>
            </a:r>
          </a:p>
          <a:p>
            <a:pPr marL="0" indent="0" algn="ctr">
              <a:defRPr/>
            </a:pP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(dans le quartier de l’</a:t>
            </a:r>
            <a:r>
              <a:rPr lang="fr-FR" sz="16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unif</a:t>
            </a: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au « </a:t>
            </a:r>
            <a:r>
              <a:rPr lang="fr-FR" sz="16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Cim</a:t>
            </a: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d’Ix »</a:t>
            </a:r>
          </a:p>
          <a:p>
            <a:pPr marL="0" indent="0" algn="ctr">
              <a:defRPr/>
            </a:pPr>
            <a:br>
              <a:rPr lang="fr-FR" sz="11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FR" sz="112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endParaRPr lang="fr-BE" sz="1900" kern="0" dirty="0"/>
          </a:p>
          <a:p>
            <a:pPr marL="0" indent="0">
              <a:defRPr/>
            </a:pPr>
            <a:endParaRPr lang="fr-BE" sz="1900" kern="0" dirty="0"/>
          </a:p>
          <a:p>
            <a:pPr marL="0" indent="0">
              <a:defRPr/>
            </a:pPr>
            <a:r>
              <a:rPr lang="fr-BE" sz="2600" b="1" kern="0" dirty="0"/>
              <a:t>          </a:t>
            </a:r>
            <a:endParaRPr lang="fr-BE" sz="3600" b="1" kern="0" dirty="0">
              <a:solidFill>
                <a:srgbClr val="008FC2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6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CPS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des étudiants en Philosophie et Sciences sociales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555776" y="2828835"/>
            <a:ext cx="6480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Barnabé DARDENNE,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Shannon LAWSON, vice-Présidente interne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cpsulb@gmail.com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Instagram : </a:t>
            </a:r>
            <a:r>
              <a:rPr lang="fr-BE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insta_cps</a:t>
            </a: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 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Facebook : </a:t>
            </a: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Cercle des Etudiants en Philosophie et Sciences Sociales - CPS 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A3F8C3-6912-445A-8DD3-9BE61C617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3" y="4581128"/>
            <a:ext cx="219088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6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6768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CHAA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d’Histoire de l’Art et d’Archéologie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663280" y="2708920"/>
            <a:ext cx="64807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tx1"/>
                </a:solidFill>
                <a:latin typeface="Gill Sans MT" panose="020B0502020104020203" pitchFamily="34" charset="0"/>
              </a:rPr>
              <a:t>Corentin BIRON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Vice-Présidente, Emma LERMINEAU</a:t>
            </a:r>
            <a:b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BE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chaa.ulb@gmail.com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Local : UB1.169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Instagram </a:t>
            </a:r>
            <a:r>
              <a:rPr lang="fr-B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BE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chaa_ulb</a:t>
            </a:r>
            <a:endParaRPr lang="fr-BE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Facebook : </a:t>
            </a:r>
            <a:r>
              <a:rPr lang="fr-BE" sz="2000" dirty="0">
                <a:solidFill>
                  <a:srgbClr val="0000FF"/>
                </a:solidFill>
                <a:latin typeface="Calibri" panose="020F0502020204030204" pitchFamily="34" charset="0"/>
              </a:rPr>
              <a:t>Cercle d'Histoire de l'Art et d'Archéologie</a:t>
            </a:r>
            <a:endParaRPr lang="fr-BE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6FE81F-CAF4-429D-99A8-F19FC277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38500"/>
            <a:ext cx="2131714" cy="17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7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2169597" y="1340768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CPL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 Philosophie et lettres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195736" y="2996952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Antoine LANGLET, Présidente</a:t>
            </a:r>
          </a:p>
          <a:p>
            <a:pPr lvl="0">
              <a:buSzPts val="1000"/>
              <a:tabLst>
                <a:tab pos="457200" algn="l"/>
              </a:tabLst>
            </a:pPr>
            <a:endParaRPr lang="fr-BE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Instagram : </a:t>
            </a:r>
            <a:r>
              <a:rPr lang="fr-BE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cpl_ulb</a:t>
            </a:r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F4B2F3B-AA65-48DF-8952-C1826A69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66612"/>
            <a:ext cx="2161234" cy="18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CdH</a:t>
            </a:r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des étudiants en Histoire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5A54C4-3EE6-4F05-95EB-3E6E59F358DB}"/>
              </a:ext>
            </a:extLst>
          </p:cNvPr>
          <p:cNvSpPr txBox="1"/>
          <p:nvPr/>
        </p:nvSpPr>
        <p:spPr>
          <a:xfrm>
            <a:off x="2771800" y="2564904"/>
            <a:ext cx="6480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Ysaline DUPONT, Présidente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Charles RIHN, vice-Président externe</a:t>
            </a: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Facebook : </a:t>
            </a:r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3"/>
              </a:rPr>
              <a:t>Cercle d’Histoire ULB</a:t>
            </a:r>
            <a:endParaRPr lang="fr-FR" sz="2400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Instagram : </a:t>
            </a:r>
            <a:r>
              <a:rPr lang="fr-FR" sz="24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4"/>
              </a:rPr>
              <a:t>Cercle_histoire</a:t>
            </a:r>
            <a:endParaRPr lang="fr-FR" sz="2400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chemeClr val="tx1"/>
                </a:solidFill>
                <a:latin typeface="Gill Sans MT" panose="020B0502020104020203" pitchFamily="34" charset="0"/>
              </a:rPr>
              <a:t>Web : </a:t>
            </a:r>
            <a:r>
              <a:rPr lang="fr-BE" sz="24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cerclehistoire.be</a:t>
            </a:r>
            <a:endParaRPr lang="fr-BE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CEE150-DFAA-4B12-A314-AB4A0535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3" y="4509120"/>
            <a:ext cx="2404243" cy="19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1307666"/>
            <a:ext cx="6840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CESA</a:t>
            </a:r>
          </a:p>
          <a:p>
            <a:r>
              <a:rPr lang="fr-BE" sz="20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des étudiants de Sociologie et Anthropologie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5A54C4-3EE6-4F05-95EB-3E6E59F358DB}"/>
              </a:ext>
            </a:extLst>
          </p:cNvPr>
          <p:cNvSpPr txBox="1"/>
          <p:nvPr/>
        </p:nvSpPr>
        <p:spPr>
          <a:xfrm>
            <a:off x="2771800" y="2564904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B2F56C-7AB6-43A3-A9CC-9D7CCACCA6B1}"/>
              </a:ext>
            </a:extLst>
          </p:cNvPr>
          <p:cNvSpPr txBox="1"/>
          <p:nvPr/>
        </p:nvSpPr>
        <p:spPr>
          <a:xfrm>
            <a:off x="2267744" y="2924944"/>
            <a:ext cx="6480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</a:rPr>
              <a:t> 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Julien </a:t>
            </a:r>
            <a:r>
              <a:rPr lang="fr-BE" sz="24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Tambuyser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Sarah </a:t>
            </a:r>
            <a:r>
              <a:rPr lang="fr-BE" sz="24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Vanhove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trésorière</a:t>
            </a:r>
          </a:p>
          <a:p>
            <a:endParaRPr lang="fr-BE" dirty="0">
              <a:solidFill>
                <a:srgbClr val="000000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BE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</a:rPr>
              <a:t>Facebook: </a:t>
            </a:r>
            <a:r>
              <a:rPr lang="fr-BE" sz="18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hlinkClick r:id="rId3"/>
              </a:rPr>
              <a:t>https://m.facebook.com/cesaulb/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</a:rPr>
              <a:t>Instagram: </a:t>
            </a:r>
            <a:r>
              <a:rPr lang="fr-BE" sz="1800" u="sng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hlinkClick r:id="rId4"/>
              </a:rPr>
              <a:t>https://instagram.com/cesa.ulb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684109C-6663-42B4-8B25-207A5562F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0400"/>
            <a:ext cx="2122435" cy="21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4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105273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Elections représentants étudiants</a:t>
            </a:r>
          </a:p>
          <a:p>
            <a:endParaRPr lang="fr-BE" sz="1800" b="0" i="0" dirty="0">
              <a:effectLst/>
              <a:latin typeface="Gill Sans MT" panose="020B0502020104020203" pitchFamily="34" charset="0"/>
            </a:endParaRPr>
          </a:p>
          <a:p>
            <a:r>
              <a:rPr lang="fr-BE" sz="1800" dirty="0">
                <a:latin typeface="Gill Sans MT" panose="020B0502020104020203" pitchFamily="34" charset="0"/>
              </a:rPr>
              <a:t>Ils vous représenteront dans les instances de l’Université et en Faculté et pour cela ils auront besoin de votre vote.</a:t>
            </a:r>
          </a:p>
          <a:p>
            <a:endParaRPr lang="fr-BE" sz="2000" b="1" i="0" dirty="0">
              <a:effectLst/>
              <a:latin typeface="Gill Sans MT" panose="020B0502020104020203" pitchFamily="34" charset="0"/>
            </a:endParaRPr>
          </a:p>
          <a:p>
            <a:r>
              <a:rPr lang="fr-BE" sz="2000" b="1" i="0" dirty="0">
                <a:effectLst/>
                <a:latin typeface="Gill Sans MT" panose="020B0502020104020203" pitchFamily="34" charset="0"/>
              </a:rPr>
              <a:t>Elections en décembre 2022 </a:t>
            </a:r>
            <a:r>
              <a:rPr lang="fr-BE" sz="2000" b="0" i="0" dirty="0">
                <a:effectLst/>
                <a:latin typeface="Gill Sans MT" panose="020B0502020104020203" pitchFamily="34" charset="0"/>
              </a:rPr>
              <a:t>via l’application </a:t>
            </a:r>
            <a:r>
              <a:rPr lang="fr-BE" sz="2000" b="0" i="0" dirty="0" err="1">
                <a:effectLst/>
                <a:latin typeface="Gill Sans MT" panose="020B0502020104020203" pitchFamily="34" charset="0"/>
              </a:rPr>
              <a:t>Belenios</a:t>
            </a:r>
            <a:endParaRPr lang="fr-BE" sz="4800" b="0" i="0" dirty="0">
              <a:effectLst/>
              <a:latin typeface="Gill Sans MT" panose="020B0502020104020203" pitchFamily="34" charset="0"/>
            </a:endParaRPr>
          </a:p>
          <a:p>
            <a:endParaRPr lang="fr-BE" sz="1800" b="0" i="0" dirty="0">
              <a:effectLst/>
              <a:latin typeface="Gill Sans MT" panose="020B0502020104020203" pitchFamily="34" charset="0"/>
            </a:endParaRPr>
          </a:p>
          <a:p>
            <a:r>
              <a:rPr lang="fr-BE" sz="1800" b="1" i="0" dirty="0">
                <a:effectLst/>
                <a:latin typeface="Gill Sans MT" panose="020B0502020104020203" pitchFamily="34" charset="0"/>
              </a:rPr>
              <a:t>Votre participation est importante !</a:t>
            </a:r>
            <a:endParaRPr lang="fr-BE" b="1" i="0" dirty="0">
              <a:effectLst/>
              <a:latin typeface="Gill Sans MT" panose="020B0502020104020203" pitchFamily="34" charset="0"/>
            </a:endParaRPr>
          </a:p>
          <a:p>
            <a:endParaRPr lang="fr-BE" sz="1800" b="0" i="0" u="sng" dirty="0">
              <a:solidFill>
                <a:srgbClr val="6888C9"/>
              </a:solidFill>
              <a:effectLst/>
              <a:latin typeface="Gill Sans MT" panose="020B0502020104020203" pitchFamily="34" charset="0"/>
              <a:hlinkClick r:id="rId3"/>
            </a:endParaRPr>
          </a:p>
          <a:p>
            <a:r>
              <a:rPr lang="fr-BE" sz="1800" b="0" i="0" u="sng" dirty="0">
                <a:solidFill>
                  <a:srgbClr val="6888C9"/>
                </a:solidFill>
                <a:effectLst/>
                <a:latin typeface="Gill Sans MT" panose="020B0502020104020203" pitchFamily="34" charset="0"/>
                <a:hlinkClick r:id="rId3"/>
              </a:rPr>
              <a:t>election.phisoc@ulb.be</a:t>
            </a:r>
            <a:endParaRPr lang="fr-BE" sz="1800" b="0" i="0" u="sng" dirty="0">
              <a:solidFill>
                <a:srgbClr val="6888C9"/>
              </a:solidFill>
              <a:effectLst/>
              <a:latin typeface="Gill Sans MT" panose="020B0502020104020203" pitchFamily="34" charset="0"/>
            </a:endParaRPr>
          </a:p>
          <a:p>
            <a:pPr algn="l"/>
            <a:endParaRPr lang="fr-BE" b="0" i="0" dirty="0">
              <a:effectLst/>
              <a:latin typeface="Gill Sans MT" panose="020B0502020104020203" pitchFamily="34" charset="0"/>
            </a:endParaRPr>
          </a:p>
          <a:p>
            <a:pPr eaLnBrk="1" hangingPunct="1"/>
            <a:r>
              <a:rPr lang="fr-FR" sz="28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+ </a:t>
            </a:r>
            <a:r>
              <a:rPr lang="fr-BE" sz="28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suite infos avis / email MON ULB</a:t>
            </a:r>
            <a:endParaRPr lang="en-US" sz="28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eaLnBrk="1" hangingPunct="1"/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4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136AA69-6137-486E-8277-2A62C2F1DFC5}"/>
              </a:ext>
            </a:extLst>
          </p:cNvPr>
          <p:cNvSpPr txBox="1">
            <a:spLocks/>
          </p:cNvSpPr>
          <p:nvPr/>
        </p:nvSpPr>
        <p:spPr>
          <a:xfrm>
            <a:off x="395288" y="1628775"/>
            <a:ext cx="8228012" cy="442436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defRPr/>
            </a:pPr>
            <a:endParaRPr lang="fr-BE" altLang="fr-FR" sz="4000" kern="0" dirty="0">
              <a:solidFill>
                <a:srgbClr val="38424E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4D1F750-37A0-447C-9FDA-D3FE9E3D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994" y="548680"/>
            <a:ext cx="5256584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A consulter dès aujourd’hui!</a:t>
            </a:r>
            <a:endParaRPr lang="fr-BE" altLang="fr-FR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Guide de l’étudiant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b="1" kern="0" dirty="0">
                <a:solidFill>
                  <a:srgbClr val="4D4D4D"/>
                </a:solidFill>
                <a:latin typeface="Gill Sans MT" panose="020B0502020104020203" pitchFamily="34" charset="0"/>
              </a:rPr>
              <a:t>Disponible en ligne </a:t>
            </a:r>
            <a:br>
              <a:rPr lang="fr-BE" altLang="fr-FR" sz="4000" kern="0" dirty="0">
                <a:solidFill>
                  <a:srgbClr val="4D4D4D"/>
                </a:solidFill>
                <a:latin typeface="Gill Sans MT" panose="020B0502020104020203" pitchFamily="34" charset="0"/>
              </a:rPr>
            </a:br>
            <a:r>
              <a:rPr lang="fr-BE" sz="2400" b="0" i="0" u="none" strike="noStrike" dirty="0">
                <a:solidFill>
                  <a:srgbClr val="5B5FC7"/>
                </a:solidFill>
                <a:effectLst/>
                <a:latin typeface="-apple-system"/>
                <a:hlinkClick r:id="rId2" tooltip="https://guideetudiant.phisoc.ulb.be/"/>
              </a:rPr>
              <a:t>https://guideetudiant.phisoc.ulb.be/</a:t>
            </a:r>
            <a:endParaRPr lang="en-US" sz="5400" kern="0" dirty="0">
              <a:latin typeface="Gill Sans MT" panose="020B0502020104020203" pitchFamily="34" charset="0"/>
            </a:endParaRPr>
          </a:p>
        </p:txBody>
      </p:sp>
      <p:pic>
        <p:nvPicPr>
          <p:cNvPr id="17412" name="Image 4">
            <a:extLst>
              <a:ext uri="{FF2B5EF4-FFF2-40B4-BE49-F238E27FC236}">
                <a16:creationId xmlns:a16="http://schemas.microsoft.com/office/drawing/2014/main" id="{C0C40F2B-AA1B-4FBB-8B83-6E476F83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B521E1-98C0-44DA-A8EC-CAE32CE0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2071043" cy="20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43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9CC7B514-9E94-483D-9182-EABA40C6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773F1083-5598-4427-9F08-D2761B55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312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7698D8-FC3C-46C4-B411-43466F65C8EA}"/>
              </a:ext>
            </a:extLst>
          </p:cNvPr>
          <p:cNvSpPr txBox="1">
            <a:spLocks noChangeArrowheads="1"/>
          </p:cNvSpPr>
          <p:nvPr/>
        </p:nvSpPr>
        <p:spPr>
          <a:xfrm>
            <a:off x="1370139" y="154225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fr-BE" altLang="fr-FR" b="1" kern="120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Séance </a:t>
            </a:r>
            <a:r>
              <a:rPr lang="fr-BE" altLang="fr-FR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pour chaque filière à partir de demain</a:t>
            </a: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lang="fr-BE" altLang="fr-FR" sz="38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Programme sur phisoc.ulb.be :</a:t>
            </a:r>
            <a:endParaRPr lang="fr-FR" altLang="fr-FR" sz="3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BC868D-007F-4BE0-9706-B6D969C9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89040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04B1B4F-777F-47B5-AF04-828AE764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66B05-2B63-465C-B5C0-05AA5C9FE9AD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marL="0" indent="0" algn="ctr"/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Programme de </a:t>
            </a:r>
            <a:r>
              <a:rPr lang="en-US" sz="4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cette</a:t>
            </a:r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semaine</a:t>
            </a:r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marL="0" indent="0" algn="ctr"/>
            <a:r>
              <a:rPr lang="en-US" kern="0" dirty="0">
                <a:latin typeface="Gill Sans MT" panose="020B0502020104020203" pitchFamily="34" charset="0"/>
              </a:rPr>
              <a:t>Entre </a:t>
            </a:r>
            <a:r>
              <a:rPr lang="en-US" kern="0" dirty="0" err="1">
                <a:latin typeface="Gill Sans MT" panose="020B0502020104020203" pitchFamily="34" charset="0"/>
              </a:rPr>
              <a:t>découvertes</a:t>
            </a:r>
            <a:r>
              <a:rPr lang="en-US" kern="0" dirty="0">
                <a:latin typeface="Gill Sans MT" panose="020B0502020104020203" pitchFamily="34" charset="0"/>
              </a:rPr>
              <a:t>, rencontres, </a:t>
            </a:r>
            <a:r>
              <a:rPr lang="en-US" kern="0" dirty="0" err="1">
                <a:latin typeface="Gill Sans MT" panose="020B0502020104020203" pitchFamily="34" charset="0"/>
              </a:rPr>
              <a:t>accueils</a:t>
            </a:r>
            <a:r>
              <a:rPr lang="en-US" kern="0" dirty="0">
                <a:latin typeface="Gill Sans MT" panose="020B0502020104020203" pitchFamily="34" charset="0"/>
              </a:rPr>
              <a:t> et </a:t>
            </a:r>
            <a:r>
              <a:rPr lang="en-US" kern="0" dirty="0" err="1">
                <a:latin typeface="Gill Sans MT" panose="020B0502020104020203" pitchFamily="34" charset="0"/>
              </a:rPr>
              <a:t>festivités</a:t>
            </a:r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r>
              <a:rPr lang="en-US" kern="0" dirty="0">
                <a:latin typeface="Gill Sans MT" panose="020B0502020104020203" pitchFamily="34" charset="0"/>
                <a:hlinkClick r:id="rId3" action="ppaction://hlinkfile"/>
              </a:rPr>
              <a:t>phisoc.ulb.be</a:t>
            </a:r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endParaRPr lang="en-US" kern="0" dirty="0">
              <a:latin typeface="Gill Sans MT" panose="020B0502020104020203" pitchFamily="34" charset="0"/>
            </a:endParaRPr>
          </a:p>
          <a:p>
            <a:pPr algn="ctr"/>
            <a:endParaRPr lang="en-US" kern="0" dirty="0"/>
          </a:p>
        </p:txBody>
      </p:sp>
      <p:sp>
        <p:nvSpPr>
          <p:cNvPr id="5" name="Flèche vers le bas 6">
            <a:extLst>
              <a:ext uri="{FF2B5EF4-FFF2-40B4-BE49-F238E27FC236}">
                <a16:creationId xmlns:a16="http://schemas.microsoft.com/office/drawing/2014/main" id="{266B9C3F-6732-45F4-8755-240EF3B4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44" y="3933056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48852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AD9B196-9448-4142-863A-115261FC7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2857500"/>
            <a:ext cx="7416800" cy="1143000"/>
          </a:xfrm>
        </p:spPr>
        <p:txBody>
          <a:bodyPr/>
          <a:lstStyle/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Excellente rentrée universitaire !</a:t>
            </a:r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627" name="Image 2">
            <a:extLst>
              <a:ext uri="{FF2B5EF4-FFF2-40B4-BE49-F238E27FC236}">
                <a16:creationId xmlns:a16="http://schemas.microsoft.com/office/drawing/2014/main" id="{EC3EFC51-17D8-4846-99D1-E9C375FF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D83364-255C-4F1B-AB10-6B6D4364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990DD1-F8AA-4598-8509-681BD2132100}"/>
              </a:ext>
            </a:extLst>
          </p:cNvPr>
          <p:cNvSpPr txBox="1">
            <a:spLocks/>
          </p:cNvSpPr>
          <p:nvPr/>
        </p:nvSpPr>
        <p:spPr>
          <a:xfrm>
            <a:off x="755576" y="1844824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br>
              <a:rPr lang="en-US" kern="0" dirty="0"/>
            </a:br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Université LIBRE de </a:t>
            </a:r>
            <a:r>
              <a:rPr lang="en-US" sz="44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Bruxelles</a:t>
            </a:r>
            <a:endParaRPr lang="en-US" sz="44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719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D0D5C65B-CFF5-4272-AC56-19D049B5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A51DCE-BBCB-4D0B-9B02-2A6D8DD48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062FF-B7C1-47D7-A65E-D95BAEC2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30" y="1268760"/>
            <a:ext cx="6192838" cy="3632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BE" sz="4000" kern="1200" spc="-150" dirty="0">
                <a:latin typeface="Gill Sans MT" panose="020B0502020104020203" pitchFamily="34" charset="0"/>
              </a:rPr>
              <a:t>Université Libre de Bruxelles</a:t>
            </a:r>
          </a:p>
          <a:p>
            <a:pPr marL="0" indent="0" algn="ctr">
              <a:buFontTx/>
              <a:buNone/>
              <a:defRPr/>
            </a:pPr>
            <a:endParaRPr lang="fr-BE" spc="-150" dirty="0">
              <a:latin typeface="Gill Sans MT" panose="020B0502020104020203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BE" sz="3600" b="1" kern="1200" spc="-150" dirty="0">
                <a:solidFill>
                  <a:srgbClr val="008FC2"/>
                </a:solidFill>
                <a:latin typeface="Gill Sans MT" panose="020B0502020104020203" pitchFamily="34" charset="0"/>
              </a:rPr>
              <a:t>       </a:t>
            </a: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Faculté </a:t>
            </a:r>
          </a:p>
          <a:p>
            <a:pPr marL="0" indent="0" algn="ctr">
              <a:buFontTx/>
              <a:buNone/>
              <a:defRPr/>
            </a:pP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Philosophie                   et Sciences sociales</a:t>
            </a:r>
          </a:p>
          <a:p>
            <a:pPr algn="ctr">
              <a:buFont typeface="Times New Roman" pitchFamily="16" charset="0"/>
              <a:buNone/>
              <a:defRPr/>
            </a:pPr>
            <a:endParaRPr lang="fr-BE" spc="-15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BE" sz="4000" kern="1200" spc="-150" dirty="0">
                <a:solidFill>
                  <a:srgbClr val="4D4D4D"/>
                </a:solidFill>
                <a:latin typeface="Gill Sans MT" panose="020B0502020104020203" pitchFamily="34" charset="0"/>
              </a:rPr>
              <a:t>4 départements</a:t>
            </a:r>
          </a:p>
        </p:txBody>
      </p:sp>
      <p:sp>
        <p:nvSpPr>
          <p:cNvPr id="5123" name="Flèche vers le bas 6">
            <a:extLst>
              <a:ext uri="{FF2B5EF4-FFF2-40B4-BE49-F238E27FC236}">
                <a16:creationId xmlns:a16="http://schemas.microsoft.com/office/drawing/2014/main" id="{CDB60A64-3A57-4AE4-A600-DF096B9F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049" y="1988840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pic>
        <p:nvPicPr>
          <p:cNvPr id="5125" name="Image 5">
            <a:extLst>
              <a:ext uri="{FF2B5EF4-FFF2-40B4-BE49-F238E27FC236}">
                <a16:creationId xmlns:a16="http://schemas.microsoft.com/office/drawing/2014/main" id="{A2EEDAE6-F9C5-4105-84A6-3D24D993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6">
            <a:extLst>
              <a:ext uri="{FF2B5EF4-FFF2-40B4-BE49-F238E27FC236}">
                <a16:creationId xmlns:a16="http://schemas.microsoft.com/office/drawing/2014/main" id="{CDB60A64-3A57-4AE4-A600-DF096B9F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049" y="4900960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783076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1760</Words>
  <Application>Microsoft Office PowerPoint</Application>
  <PresentationFormat>Affichage à l'écran (4:3)</PresentationFormat>
  <Paragraphs>329</Paragraphs>
  <Slides>60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70" baseType="lpstr">
      <vt:lpstr>-apple-system</vt:lpstr>
      <vt:lpstr>Arial</vt:lpstr>
      <vt:lpstr>Calibri</vt:lpstr>
      <vt:lpstr>Gill Sans MT</vt:lpstr>
      <vt:lpstr>inherit</vt:lpstr>
      <vt:lpstr>MetaPro-Norm</vt:lpstr>
      <vt:lpstr>Segoe UI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grades académiques</vt:lpstr>
      <vt:lpstr>Rythme des études</vt:lpstr>
      <vt:lpstr>  Évaluation</vt:lpstr>
      <vt:lpstr>Les sessions d’évaluation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Finalités des masters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Parrainage étudiant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Excellente rentrée universitaire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Adrien ANTONIOL</dc:creator>
  <cp:lastModifiedBy>DUVIVIER Aline</cp:lastModifiedBy>
  <cp:revision>457</cp:revision>
  <cp:lastPrinted>2022-09-13T11:11:35Z</cp:lastPrinted>
  <dcterms:created xsi:type="dcterms:W3CDTF">2009-05-28T14:26:08Z</dcterms:created>
  <dcterms:modified xsi:type="dcterms:W3CDTF">2022-09-14T06:28:58Z</dcterms:modified>
</cp:coreProperties>
</file>